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handoutMasterIdLst>
    <p:handoutMasterId r:id="rId98"/>
  </p:handoutMasterIdLst>
  <p:sldIdLst>
    <p:sldId id="461" r:id="rId3"/>
    <p:sldId id="462" r:id="rId4"/>
    <p:sldId id="463" r:id="rId5"/>
    <p:sldId id="465" r:id="rId6"/>
    <p:sldId id="466" r:id="rId7"/>
    <p:sldId id="467" r:id="rId8"/>
    <p:sldId id="471" r:id="rId9"/>
    <p:sldId id="468" r:id="rId10"/>
    <p:sldId id="472" r:id="rId11"/>
    <p:sldId id="469" r:id="rId12"/>
    <p:sldId id="470" r:id="rId13"/>
    <p:sldId id="458" r:id="rId14"/>
    <p:sldId id="459" r:id="rId16"/>
    <p:sldId id="419" r:id="rId17"/>
    <p:sldId id="460" r:id="rId18"/>
    <p:sldId id="447" r:id="rId19"/>
    <p:sldId id="487" r:id="rId20"/>
    <p:sldId id="489" r:id="rId21"/>
    <p:sldId id="417" r:id="rId22"/>
    <p:sldId id="396" r:id="rId23"/>
    <p:sldId id="264" r:id="rId24"/>
    <p:sldId id="265" r:id="rId25"/>
    <p:sldId id="266" r:id="rId26"/>
    <p:sldId id="267" r:id="rId27"/>
    <p:sldId id="268" r:id="rId28"/>
    <p:sldId id="490" r:id="rId29"/>
    <p:sldId id="491" r:id="rId30"/>
    <p:sldId id="271" r:id="rId31"/>
    <p:sldId id="272" r:id="rId32"/>
    <p:sldId id="273" r:id="rId33"/>
    <p:sldId id="278" r:id="rId34"/>
    <p:sldId id="274" r:id="rId35"/>
    <p:sldId id="279" r:id="rId36"/>
    <p:sldId id="493" r:id="rId37"/>
    <p:sldId id="492" r:id="rId38"/>
    <p:sldId id="451" r:id="rId39"/>
    <p:sldId id="452" r:id="rId40"/>
    <p:sldId id="281" r:id="rId41"/>
    <p:sldId id="283" r:id="rId42"/>
    <p:sldId id="282" r:id="rId43"/>
    <p:sldId id="286" r:id="rId44"/>
    <p:sldId id="456" r:id="rId45"/>
    <p:sldId id="454" r:id="rId46"/>
    <p:sldId id="302" r:id="rId47"/>
    <p:sldId id="303" r:id="rId48"/>
    <p:sldId id="307" r:id="rId49"/>
    <p:sldId id="391" r:id="rId50"/>
    <p:sldId id="308" r:id="rId51"/>
    <p:sldId id="494" r:id="rId52"/>
    <p:sldId id="495" r:id="rId53"/>
    <p:sldId id="496" r:id="rId54"/>
    <p:sldId id="403" r:id="rId55"/>
    <p:sldId id="404" r:id="rId56"/>
    <p:sldId id="405" r:id="rId57"/>
    <p:sldId id="406" r:id="rId58"/>
    <p:sldId id="312" r:id="rId59"/>
    <p:sldId id="313" r:id="rId60"/>
    <p:sldId id="314" r:id="rId61"/>
    <p:sldId id="315" r:id="rId62"/>
    <p:sldId id="316" r:id="rId63"/>
    <p:sldId id="481" r:id="rId64"/>
    <p:sldId id="480" r:id="rId65"/>
    <p:sldId id="482" r:id="rId66"/>
    <p:sldId id="483" r:id="rId67"/>
    <p:sldId id="497" r:id="rId68"/>
    <p:sldId id="477" r:id="rId69"/>
    <p:sldId id="475" r:id="rId70"/>
    <p:sldId id="486" r:id="rId71"/>
    <p:sldId id="479" r:id="rId72"/>
    <p:sldId id="317" r:id="rId73"/>
    <p:sldId id="318" r:id="rId74"/>
    <p:sldId id="319" r:id="rId75"/>
    <p:sldId id="320" r:id="rId76"/>
    <p:sldId id="321" r:id="rId77"/>
    <p:sldId id="394" r:id="rId78"/>
    <p:sldId id="322" r:id="rId79"/>
    <p:sldId id="395" r:id="rId80"/>
    <p:sldId id="323" r:id="rId81"/>
    <p:sldId id="324" r:id="rId82"/>
    <p:sldId id="498" r:id="rId83"/>
    <p:sldId id="499" r:id="rId84"/>
    <p:sldId id="500" r:id="rId85"/>
    <p:sldId id="501" r:id="rId86"/>
    <p:sldId id="326" r:id="rId87"/>
    <p:sldId id="422" r:id="rId88"/>
    <p:sldId id="502" r:id="rId89"/>
    <p:sldId id="503" r:id="rId90"/>
    <p:sldId id="340" r:id="rId91"/>
    <p:sldId id="341" r:id="rId92"/>
    <p:sldId id="329" r:id="rId93"/>
    <p:sldId id="506" r:id="rId94"/>
    <p:sldId id="423" r:id="rId95"/>
    <p:sldId id="504" r:id="rId96"/>
    <p:sldId id="269" r:id="rId97"/>
  </p:sldIdLst>
  <p:sldSz cx="9144000" cy="6858000" type="screen4x3"/>
  <p:notesSz cx="6858000" cy="9144000"/>
  <p:custDataLst>
    <p:tags r:id="rId10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75C1"/>
    <a:srgbClr val="FF9900"/>
    <a:srgbClr val="008DEB"/>
    <a:srgbClr val="F8F6F7"/>
    <a:srgbClr val="DADDDD"/>
    <a:srgbClr val="F8F6F8"/>
    <a:srgbClr val="F6F7F8"/>
    <a:srgbClr val="CBCACA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6" autoAdjust="0"/>
    <p:restoredTop sz="96017" autoAdjust="0"/>
  </p:normalViewPr>
  <p:slideViewPr>
    <p:cSldViewPr snapToGrid="0">
      <p:cViewPr varScale="1">
        <p:scale>
          <a:sx n="33" d="100"/>
          <a:sy n="33" d="100"/>
        </p:scale>
        <p:origin x="5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3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presProps" Target="presProps.xml"/><Relationship Id="rId98" Type="http://schemas.openxmlformats.org/officeDocument/2006/relationships/handoutMaster" Target="handoutMasters/handoutMaster1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2" Type="http://schemas.openxmlformats.org/officeDocument/2006/relationships/tags" Target="tags/tag131.xml"/><Relationship Id="rId101" Type="http://schemas.openxmlformats.org/officeDocument/2006/relationships/tableStyles" Target="tableStyles.xml"/><Relationship Id="rId100" Type="http://schemas.openxmlformats.org/officeDocument/2006/relationships/viewProps" Target="view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61.emf"/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69.emf"/><Relationship Id="rId4" Type="http://schemas.openxmlformats.org/officeDocument/2006/relationships/image" Target="../media/image68.emf"/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.emf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4" Type="http://schemas.openxmlformats.org/officeDocument/2006/relationships/image" Target="../media/image97.emf"/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emf"/><Relationship Id="rId8" Type="http://schemas.openxmlformats.org/officeDocument/2006/relationships/image" Target="../media/image132.emf"/><Relationship Id="rId7" Type="http://schemas.openxmlformats.org/officeDocument/2006/relationships/image" Target="../media/image131.emf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emf"/><Relationship Id="rId8" Type="http://schemas.openxmlformats.org/officeDocument/2006/relationships/image" Target="../media/image141.emf"/><Relationship Id="rId7" Type="http://schemas.openxmlformats.org/officeDocument/2006/relationships/image" Target="../media/image140.emf"/><Relationship Id="rId6" Type="http://schemas.openxmlformats.org/officeDocument/2006/relationships/image" Target="../media/image139.emf"/><Relationship Id="rId5" Type="http://schemas.openxmlformats.org/officeDocument/2006/relationships/image" Target="../media/image138.emf"/><Relationship Id="rId4" Type="http://schemas.openxmlformats.org/officeDocument/2006/relationships/image" Target="../media/image137.emf"/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0" Type="http://schemas.openxmlformats.org/officeDocument/2006/relationships/image" Target="../media/image143.emf"/><Relationship Id="rId1" Type="http://schemas.openxmlformats.org/officeDocument/2006/relationships/image" Target="../media/image134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emf"/><Relationship Id="rId8" Type="http://schemas.openxmlformats.org/officeDocument/2006/relationships/image" Target="../media/image164.emf"/><Relationship Id="rId7" Type="http://schemas.openxmlformats.org/officeDocument/2006/relationships/image" Target="../media/image163.emf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4" Type="http://schemas.openxmlformats.org/officeDocument/2006/relationships/image" Target="../media/image170.emf"/><Relationship Id="rId13" Type="http://schemas.openxmlformats.org/officeDocument/2006/relationships/image" Target="../media/image169.emf"/><Relationship Id="rId12" Type="http://schemas.openxmlformats.org/officeDocument/2006/relationships/image" Target="../media/image168.emf"/><Relationship Id="rId11" Type="http://schemas.openxmlformats.org/officeDocument/2006/relationships/image" Target="../media/image167.emf"/><Relationship Id="rId10" Type="http://schemas.openxmlformats.org/officeDocument/2006/relationships/image" Target="../media/image166.emf"/><Relationship Id="rId1" Type="http://schemas.openxmlformats.org/officeDocument/2006/relationships/image" Target="../media/image156.emf"/></Relationships>
</file>

<file path=ppt/drawings/_rels/vmlDrawing2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8.emf"/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7" Type="http://schemas.openxmlformats.org/officeDocument/2006/relationships/image" Target="../media/image188.emf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emf"/><Relationship Id="rId8" Type="http://schemas.openxmlformats.org/officeDocument/2006/relationships/image" Target="../media/image34.emf"/><Relationship Id="rId7" Type="http://schemas.openxmlformats.org/officeDocument/2006/relationships/image" Target="../media/image33.e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1" Type="http://schemas.openxmlformats.org/officeDocument/2006/relationships/image" Target="../media/image37.emf"/><Relationship Id="rId10" Type="http://schemas.openxmlformats.org/officeDocument/2006/relationships/image" Target="../media/image36.emf"/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emf"/><Relationship Id="rId3" Type="http://schemas.openxmlformats.org/officeDocument/2006/relationships/image" Target="../media/image47.emf"/><Relationship Id="rId2" Type="http://schemas.openxmlformats.org/officeDocument/2006/relationships/image" Target="../media/image46.wmf"/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A441F-74F0-4721-AF72-B38DA25272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083F1-C383-4E62-A135-2172338644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893D7-2799-44B5-BBDD-FD7413C7A1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DC809-CE51-47B9-B4F3-4DEF9BD39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148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F8372441-247A-4470-8053-46E4CB553D32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DC809-CE51-47B9-B4F3-4DEF9BD39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AB0F1B4-00F6-496B-8B51-E67E82DFBC5D}" type="slidenum">
              <a:rPr lang="en-US" altLang="zh-CN" smtClean="0"/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?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</a:t>
            </a:r>
            <a:r>
              <a:rPr lang="en-US" altLang="zh-CN" dirty="0"/>
              <a:t>U3,I3</a:t>
            </a:r>
            <a:r>
              <a:rPr lang="zh-CN" altLang="en-US" dirty="0"/>
              <a:t>非关联参考方向！再次强调！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DC809-CE51-47B9-B4F3-4DEF9BD39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电流电压方向掌握不好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DC809-CE51-47B9-B4F3-4DEF9BD39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5EA1B85-C404-401F-8DCE-96F3C45C29A1}" type="slidenum">
              <a:rPr lang="en-US" altLang="zh-CN" smtClean="0"/>
            </a:fld>
            <a:endParaRPr lang="en-US" altLang="zh-CN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29693-A9CA-44D8-A3A6-E690E1B73D86}" type="slidenum">
              <a:rPr lang="en-US" altLang="zh-CN"/>
            </a:fld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5FA2C-591D-455E-A974-D224DDD70559}" type="slidenum">
              <a:rPr lang="en-US" altLang="zh-CN"/>
            </a:fld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0EAF8-2429-4D08-88A6-3AE615934D0B}" type="slidenum">
              <a:rPr lang="en-US" altLang="zh-CN"/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e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16.e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4.png"/><Relationship Id="rId2" Type="http://schemas.openxmlformats.org/officeDocument/2006/relationships/image" Target="../media/image12.wmf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3.jpeg"/><Relationship Id="rId1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1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23.e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22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1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3.jpeg"/><Relationship Id="rId15" Type="http://schemas.openxmlformats.org/officeDocument/2006/relationships/vmlDrawing" Target="../drawings/vmlDrawing4.vml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26.png"/><Relationship Id="rId12" Type="http://schemas.openxmlformats.org/officeDocument/2006/relationships/image" Target="../media/image25.emf"/><Relationship Id="rId11" Type="http://schemas.openxmlformats.org/officeDocument/2006/relationships/oleObject" Target="../embeddings/oleObject11.bin"/><Relationship Id="rId10" Type="http://schemas.openxmlformats.org/officeDocument/2006/relationships/image" Target="../media/image24.emf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emf"/><Relationship Id="rId8" Type="http://schemas.openxmlformats.org/officeDocument/2006/relationships/oleObject" Target="../embeddings/oleObject15.bin"/><Relationship Id="rId7" Type="http://schemas.openxmlformats.org/officeDocument/2006/relationships/image" Target="../media/image29.e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27.emf"/><Relationship Id="rId26" Type="http://schemas.openxmlformats.org/officeDocument/2006/relationships/vmlDrawing" Target="../drawings/vmlDrawing5.vml"/><Relationship Id="rId25" Type="http://schemas.openxmlformats.org/officeDocument/2006/relationships/slideLayout" Target="../slideLayouts/slideLayout3.xml"/><Relationship Id="rId24" Type="http://schemas.openxmlformats.org/officeDocument/2006/relationships/image" Target="../media/image37.emf"/><Relationship Id="rId23" Type="http://schemas.openxmlformats.org/officeDocument/2006/relationships/oleObject" Target="../embeddings/oleObject22.bin"/><Relationship Id="rId22" Type="http://schemas.openxmlformats.org/officeDocument/2006/relationships/image" Target="../media/image13.jpeg"/><Relationship Id="rId21" Type="http://schemas.openxmlformats.org/officeDocument/2006/relationships/image" Target="../media/image36.emf"/><Relationship Id="rId20" Type="http://schemas.openxmlformats.org/officeDocument/2006/relationships/oleObject" Target="../embeddings/oleObject21.bin"/><Relationship Id="rId2" Type="http://schemas.openxmlformats.org/officeDocument/2006/relationships/oleObject" Target="../embeddings/oleObject12.bin"/><Relationship Id="rId19" Type="http://schemas.openxmlformats.org/officeDocument/2006/relationships/image" Target="../media/image35.emf"/><Relationship Id="rId18" Type="http://schemas.openxmlformats.org/officeDocument/2006/relationships/oleObject" Target="../embeddings/oleObject20.bin"/><Relationship Id="rId17" Type="http://schemas.openxmlformats.org/officeDocument/2006/relationships/image" Target="../media/image34.emf"/><Relationship Id="rId16" Type="http://schemas.openxmlformats.org/officeDocument/2006/relationships/oleObject" Target="../embeddings/oleObject19.bin"/><Relationship Id="rId15" Type="http://schemas.openxmlformats.org/officeDocument/2006/relationships/image" Target="../media/image33.emf"/><Relationship Id="rId14" Type="http://schemas.openxmlformats.org/officeDocument/2006/relationships/oleObject" Target="../embeddings/oleObject18.bin"/><Relationship Id="rId13" Type="http://schemas.openxmlformats.org/officeDocument/2006/relationships/image" Target="../media/image32.emf"/><Relationship Id="rId12" Type="http://schemas.openxmlformats.org/officeDocument/2006/relationships/oleObject" Target="../embeddings/oleObject17.bin"/><Relationship Id="rId11" Type="http://schemas.openxmlformats.org/officeDocument/2006/relationships/image" Target="../media/image31.emf"/><Relationship Id="rId10" Type="http://schemas.openxmlformats.org/officeDocument/2006/relationships/oleObject" Target="../embeddings/oleObject16.bin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8.e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45.emf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26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52.emf"/><Relationship Id="rId1" Type="http://schemas.openxmlformats.org/officeDocument/2006/relationships/oleObject" Target="../embeddings/oleObject30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oleObject" Target="../embeddings/oleObject31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6.emf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3.jpeg"/><Relationship Id="rId4" Type="http://schemas.openxmlformats.org/officeDocument/2006/relationships/image" Target="../media/image55.e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54.emf"/><Relationship Id="rId1" Type="http://schemas.openxmlformats.org/officeDocument/2006/relationships/oleObject" Target="../embeddings/oleObject32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8" Type="http://schemas.openxmlformats.org/officeDocument/2006/relationships/oleObject" Target="../embeddings/oleObject38.bin"/><Relationship Id="rId7" Type="http://schemas.openxmlformats.org/officeDocument/2006/relationships/image" Target="../media/image60.emf"/><Relationship Id="rId6" Type="http://schemas.openxmlformats.org/officeDocument/2006/relationships/oleObject" Target="../embeddings/oleObject37.bin"/><Relationship Id="rId5" Type="http://schemas.openxmlformats.org/officeDocument/2006/relationships/image" Target="../media/image59.emf"/><Relationship Id="rId4" Type="http://schemas.openxmlformats.org/officeDocument/2006/relationships/oleObject" Target="../embeddings/oleObject36.bin"/><Relationship Id="rId3" Type="http://schemas.openxmlformats.org/officeDocument/2006/relationships/image" Target="../media/image58.emf"/><Relationship Id="rId2" Type="http://schemas.openxmlformats.org/officeDocument/2006/relationships/oleObject" Target="../embeddings/oleObject35.bin"/><Relationship Id="rId11" Type="http://schemas.openxmlformats.org/officeDocument/2006/relationships/vmlDrawing" Target="../drawings/vmlDrawing13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1" Type="http://schemas.openxmlformats.org/officeDocument/2006/relationships/oleObject" Target="../embeddings/oleObject39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emf"/><Relationship Id="rId8" Type="http://schemas.openxmlformats.org/officeDocument/2006/relationships/oleObject" Target="../embeddings/oleObject43.bin"/><Relationship Id="rId7" Type="http://schemas.openxmlformats.org/officeDocument/2006/relationships/image" Target="../media/image67.emf"/><Relationship Id="rId6" Type="http://schemas.openxmlformats.org/officeDocument/2006/relationships/oleObject" Target="../embeddings/oleObject42.bin"/><Relationship Id="rId5" Type="http://schemas.openxmlformats.org/officeDocument/2006/relationships/image" Target="../media/image66.emf"/><Relationship Id="rId4" Type="http://schemas.openxmlformats.org/officeDocument/2006/relationships/oleObject" Target="../embeddings/oleObject41.bin"/><Relationship Id="rId3" Type="http://schemas.openxmlformats.org/officeDocument/2006/relationships/image" Target="../media/image13.jpeg"/><Relationship Id="rId2" Type="http://schemas.openxmlformats.org/officeDocument/2006/relationships/image" Target="../media/image65.emf"/><Relationship Id="rId13" Type="http://schemas.openxmlformats.org/officeDocument/2006/relationships/vmlDrawing" Target="../drawings/vmlDrawing15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69.emf"/><Relationship Id="rId10" Type="http://schemas.openxmlformats.org/officeDocument/2006/relationships/oleObject" Target="../embeddings/oleObject44.bin"/><Relationship Id="rId1" Type="http://schemas.openxmlformats.org/officeDocument/2006/relationships/oleObject" Target="../embeddings/oleObject40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1" Type="http://schemas.openxmlformats.org/officeDocument/2006/relationships/oleObject" Target="../embeddings/oleObject45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emf"/><Relationship Id="rId8" Type="http://schemas.openxmlformats.org/officeDocument/2006/relationships/oleObject" Target="../embeddings/oleObject49.bin"/><Relationship Id="rId7" Type="http://schemas.openxmlformats.org/officeDocument/2006/relationships/image" Target="../media/image73.emf"/><Relationship Id="rId6" Type="http://schemas.openxmlformats.org/officeDocument/2006/relationships/oleObject" Target="../embeddings/oleObject48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47.bin"/><Relationship Id="rId3" Type="http://schemas.openxmlformats.org/officeDocument/2006/relationships/image" Target="../media/image13.jpeg"/><Relationship Id="rId2" Type="http://schemas.openxmlformats.org/officeDocument/2006/relationships/image" Target="../media/image71.emf"/><Relationship Id="rId13" Type="http://schemas.openxmlformats.org/officeDocument/2006/relationships/vmlDrawing" Target="../drawings/vmlDrawing1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5.emf"/><Relationship Id="rId10" Type="http://schemas.openxmlformats.org/officeDocument/2006/relationships/oleObject" Target="../embeddings/oleObject50.bin"/><Relationship Id="rId1" Type="http://schemas.openxmlformats.org/officeDocument/2006/relationships/oleObject" Target="../embeddings/oleObject4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image" Target="../media/image8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1.emf"/><Relationship Id="rId2" Type="http://schemas.openxmlformats.org/officeDocument/2006/relationships/oleObject" Target="../embeddings/oleObject51.bin"/><Relationship Id="rId1" Type="http://schemas.openxmlformats.org/officeDocument/2006/relationships/image" Target="../media/image13.jpe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3.e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92.emf"/><Relationship Id="rId1" Type="http://schemas.openxmlformats.org/officeDocument/2006/relationships/oleObject" Target="../embeddings/oleObject52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97.e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96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5.e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94.emf"/><Relationship Id="rId11" Type="http://schemas.openxmlformats.org/officeDocument/2006/relationships/vmlDrawing" Target="../drawings/vmlDrawing20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5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image" Target="../media/image116.png"/><Relationship Id="rId7" Type="http://schemas.openxmlformats.org/officeDocument/2006/relationships/image" Target="../media/image115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23.xml"/><Relationship Id="rId27" Type="http://schemas.openxmlformats.org/officeDocument/2006/relationships/image" Target="../media/image118.png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2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image" Target="../media/image63.png"/><Relationship Id="rId1" Type="http://schemas.openxmlformats.org/officeDocument/2006/relationships/tags" Target="../tags/tag1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60.xml"/><Relationship Id="rId37" Type="http://schemas.openxmlformats.org/officeDocument/2006/relationships/image" Target="../media/image118.png"/><Relationship Id="rId36" Type="http://schemas.openxmlformats.org/officeDocument/2006/relationships/tags" Target="../tags/tag59.xml"/><Relationship Id="rId35" Type="http://schemas.openxmlformats.org/officeDocument/2006/relationships/tags" Target="../tags/tag58.xml"/><Relationship Id="rId34" Type="http://schemas.openxmlformats.org/officeDocument/2006/relationships/tags" Target="../tags/tag57.xml"/><Relationship Id="rId33" Type="http://schemas.openxmlformats.org/officeDocument/2006/relationships/tags" Target="../tags/tag56.xml"/><Relationship Id="rId32" Type="http://schemas.openxmlformats.org/officeDocument/2006/relationships/tags" Target="../tags/tag55.xml"/><Relationship Id="rId31" Type="http://schemas.openxmlformats.org/officeDocument/2006/relationships/tags" Target="../tags/tag54.xml"/><Relationship Id="rId30" Type="http://schemas.openxmlformats.org/officeDocument/2006/relationships/tags" Target="../tags/tag53.xml"/><Relationship Id="rId3" Type="http://schemas.openxmlformats.org/officeDocument/2006/relationships/tags" Target="../tags/tag26.xml"/><Relationship Id="rId29" Type="http://schemas.openxmlformats.org/officeDocument/2006/relationships/tags" Target="../tags/tag52.xml"/><Relationship Id="rId28" Type="http://schemas.openxmlformats.org/officeDocument/2006/relationships/tags" Target="../tags/tag51.xml"/><Relationship Id="rId27" Type="http://schemas.openxmlformats.org/officeDocument/2006/relationships/tags" Target="../tags/tag50.xml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85.xml"/><Relationship Id="rId27" Type="http://schemas.openxmlformats.org/officeDocument/2006/relationships/image" Target="../media/image118.png"/><Relationship Id="rId26" Type="http://schemas.openxmlformats.org/officeDocument/2006/relationships/tags" Target="../tags/tag84.xml"/><Relationship Id="rId25" Type="http://schemas.openxmlformats.org/officeDocument/2006/relationships/tags" Target="../tags/tag83.xml"/><Relationship Id="rId24" Type="http://schemas.openxmlformats.org/officeDocument/2006/relationships/tags" Target="../tags/tag82.xml"/><Relationship Id="rId23" Type="http://schemas.openxmlformats.org/officeDocument/2006/relationships/tags" Target="../tags/tag81.xml"/><Relationship Id="rId22" Type="http://schemas.openxmlformats.org/officeDocument/2006/relationships/tags" Target="../tags/tag80.xml"/><Relationship Id="rId21" Type="http://schemas.openxmlformats.org/officeDocument/2006/relationships/tags" Target="../tags/tag79.xml"/><Relationship Id="rId20" Type="http://schemas.openxmlformats.org/officeDocument/2006/relationships/tags" Target="../tags/tag78.xml"/><Relationship Id="rId2" Type="http://schemas.openxmlformats.org/officeDocument/2006/relationships/tags" Target="../tags/tag62.xml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image" Target="../media/image120.png"/><Relationship Id="rId12" Type="http://schemas.openxmlformats.org/officeDocument/2006/relationships/image" Target="../media/image119.png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9" Type="http://schemas.openxmlformats.org/officeDocument/2006/relationships/tags" Target="../tags/tag111.xml"/><Relationship Id="rId28" Type="http://schemas.openxmlformats.org/officeDocument/2006/relationships/image" Target="../media/image118.png"/><Relationship Id="rId27" Type="http://schemas.openxmlformats.org/officeDocument/2006/relationships/tags" Target="../tags/tag110.xml"/><Relationship Id="rId26" Type="http://schemas.openxmlformats.org/officeDocument/2006/relationships/tags" Target="../tags/tag109.xml"/><Relationship Id="rId25" Type="http://schemas.openxmlformats.org/officeDocument/2006/relationships/tags" Target="../tags/tag108.xml"/><Relationship Id="rId24" Type="http://schemas.openxmlformats.org/officeDocument/2006/relationships/tags" Target="../tags/tag107.xml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tags" Target="../tags/tag104.xml"/><Relationship Id="rId20" Type="http://schemas.openxmlformats.org/officeDocument/2006/relationships/tags" Target="../tags/tag103.xml"/><Relationship Id="rId2" Type="http://schemas.openxmlformats.org/officeDocument/2006/relationships/tags" Target="../tags/tag87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image" Target="../media/image122.png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image" Target="../media/image121.png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jpeg"/><Relationship Id="rId1" Type="http://schemas.openxmlformats.org/officeDocument/2006/relationships/image" Target="../media/image123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emf"/><Relationship Id="rId8" Type="http://schemas.openxmlformats.org/officeDocument/2006/relationships/oleObject" Target="../embeddings/oleObject61.bin"/><Relationship Id="rId7" Type="http://schemas.openxmlformats.org/officeDocument/2006/relationships/image" Target="../media/image127.emf"/><Relationship Id="rId6" Type="http://schemas.openxmlformats.org/officeDocument/2006/relationships/oleObject" Target="../embeddings/oleObject60.bin"/><Relationship Id="rId5" Type="http://schemas.openxmlformats.org/officeDocument/2006/relationships/image" Target="../media/image13.jpeg"/><Relationship Id="rId4" Type="http://schemas.openxmlformats.org/officeDocument/2006/relationships/image" Target="../media/image126.emf"/><Relationship Id="rId3" Type="http://schemas.openxmlformats.org/officeDocument/2006/relationships/oleObject" Target="../embeddings/oleObject59.bin"/><Relationship Id="rId21" Type="http://schemas.openxmlformats.org/officeDocument/2006/relationships/vmlDrawing" Target="../drawings/vmlDrawing21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25.emf"/><Relationship Id="rId19" Type="http://schemas.openxmlformats.org/officeDocument/2006/relationships/image" Target="../media/image133.emf"/><Relationship Id="rId18" Type="http://schemas.openxmlformats.org/officeDocument/2006/relationships/oleObject" Target="../embeddings/oleObject66.bin"/><Relationship Id="rId17" Type="http://schemas.openxmlformats.org/officeDocument/2006/relationships/image" Target="../media/image132.emf"/><Relationship Id="rId16" Type="http://schemas.openxmlformats.org/officeDocument/2006/relationships/oleObject" Target="../embeddings/oleObject65.bin"/><Relationship Id="rId15" Type="http://schemas.openxmlformats.org/officeDocument/2006/relationships/image" Target="../media/image131.emf"/><Relationship Id="rId14" Type="http://schemas.openxmlformats.org/officeDocument/2006/relationships/oleObject" Target="../embeddings/oleObject64.bin"/><Relationship Id="rId13" Type="http://schemas.openxmlformats.org/officeDocument/2006/relationships/image" Target="../media/image130.emf"/><Relationship Id="rId12" Type="http://schemas.openxmlformats.org/officeDocument/2006/relationships/oleObject" Target="../embeddings/oleObject63.bin"/><Relationship Id="rId11" Type="http://schemas.openxmlformats.org/officeDocument/2006/relationships/image" Target="../media/image129.emf"/><Relationship Id="rId10" Type="http://schemas.openxmlformats.org/officeDocument/2006/relationships/oleObject" Target="../embeddings/oleObject62.bin"/><Relationship Id="rId1" Type="http://schemas.openxmlformats.org/officeDocument/2006/relationships/oleObject" Target="../embeddings/oleObject58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1.bin"/><Relationship Id="rId8" Type="http://schemas.openxmlformats.org/officeDocument/2006/relationships/image" Target="../media/image137.emf"/><Relationship Id="rId7" Type="http://schemas.openxmlformats.org/officeDocument/2006/relationships/oleObject" Target="../embeddings/oleObject70.bin"/><Relationship Id="rId6" Type="http://schemas.openxmlformats.org/officeDocument/2006/relationships/image" Target="../media/image136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135.emf"/><Relationship Id="rId3" Type="http://schemas.openxmlformats.org/officeDocument/2006/relationships/oleObject" Target="../embeddings/oleObject68.bin"/><Relationship Id="rId23" Type="http://schemas.openxmlformats.org/officeDocument/2006/relationships/vmlDrawing" Target="../drawings/vmlDrawing22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40.png"/><Relationship Id="rId20" Type="http://schemas.openxmlformats.org/officeDocument/2006/relationships/image" Target="../media/image143.emf"/><Relationship Id="rId2" Type="http://schemas.openxmlformats.org/officeDocument/2006/relationships/image" Target="../media/image134.emf"/><Relationship Id="rId19" Type="http://schemas.openxmlformats.org/officeDocument/2006/relationships/oleObject" Target="../embeddings/oleObject76.bin"/><Relationship Id="rId18" Type="http://schemas.openxmlformats.org/officeDocument/2006/relationships/image" Target="../media/image142.emf"/><Relationship Id="rId17" Type="http://schemas.openxmlformats.org/officeDocument/2006/relationships/oleObject" Target="../embeddings/oleObject75.bin"/><Relationship Id="rId16" Type="http://schemas.openxmlformats.org/officeDocument/2006/relationships/image" Target="../media/image141.emf"/><Relationship Id="rId15" Type="http://schemas.openxmlformats.org/officeDocument/2006/relationships/oleObject" Target="../embeddings/oleObject74.bin"/><Relationship Id="rId14" Type="http://schemas.openxmlformats.org/officeDocument/2006/relationships/image" Target="../media/image140.emf"/><Relationship Id="rId13" Type="http://schemas.openxmlformats.org/officeDocument/2006/relationships/oleObject" Target="../embeddings/oleObject73.bin"/><Relationship Id="rId12" Type="http://schemas.openxmlformats.org/officeDocument/2006/relationships/image" Target="../media/image139.emf"/><Relationship Id="rId11" Type="http://schemas.openxmlformats.org/officeDocument/2006/relationships/oleObject" Target="../embeddings/oleObject72.bin"/><Relationship Id="rId10" Type="http://schemas.openxmlformats.org/officeDocument/2006/relationships/image" Target="../media/image138.emf"/><Relationship Id="rId1" Type="http://schemas.openxmlformats.org/officeDocument/2006/relationships/oleObject" Target="../embeddings/oleObject67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5.emf"/><Relationship Id="rId3" Type="http://schemas.openxmlformats.org/officeDocument/2006/relationships/oleObject" Target="../embeddings/oleObject78.bin"/><Relationship Id="rId2" Type="http://schemas.openxmlformats.org/officeDocument/2006/relationships/image" Target="../media/image144.emf"/><Relationship Id="rId1" Type="http://schemas.openxmlformats.org/officeDocument/2006/relationships/oleObject" Target="../embeddings/oleObject77.bin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9.png"/><Relationship Id="rId3" Type="http://schemas.openxmlformats.org/officeDocument/2006/relationships/image" Target="../media/image40.png"/><Relationship Id="rId2" Type="http://schemas.openxmlformats.org/officeDocument/2006/relationships/image" Target="../media/image148.emf"/><Relationship Id="rId1" Type="http://schemas.openxmlformats.org/officeDocument/2006/relationships/oleObject" Target="../embeddings/oleObject79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5.jpeg"/><Relationship Id="rId1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emf"/><Relationship Id="rId8" Type="http://schemas.openxmlformats.org/officeDocument/2006/relationships/oleObject" Target="../embeddings/oleObject83.bin"/><Relationship Id="rId7" Type="http://schemas.openxmlformats.org/officeDocument/2006/relationships/image" Target="../media/image159.emf"/><Relationship Id="rId6" Type="http://schemas.openxmlformats.org/officeDocument/2006/relationships/oleObject" Target="../embeddings/oleObject82.bin"/><Relationship Id="rId5" Type="http://schemas.openxmlformats.org/officeDocument/2006/relationships/image" Target="../media/image158.emf"/><Relationship Id="rId4" Type="http://schemas.openxmlformats.org/officeDocument/2006/relationships/oleObject" Target="../embeddings/oleObject81.bin"/><Relationship Id="rId31" Type="http://schemas.openxmlformats.org/officeDocument/2006/relationships/vmlDrawing" Target="../drawings/vmlDrawing25.v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157.png"/><Relationship Id="rId29" Type="http://schemas.openxmlformats.org/officeDocument/2006/relationships/image" Target="../media/image170.emf"/><Relationship Id="rId28" Type="http://schemas.openxmlformats.org/officeDocument/2006/relationships/oleObject" Target="../embeddings/oleObject93.bin"/><Relationship Id="rId27" Type="http://schemas.openxmlformats.org/officeDocument/2006/relationships/image" Target="../media/image169.emf"/><Relationship Id="rId26" Type="http://schemas.openxmlformats.org/officeDocument/2006/relationships/oleObject" Target="../embeddings/oleObject92.bin"/><Relationship Id="rId25" Type="http://schemas.openxmlformats.org/officeDocument/2006/relationships/image" Target="../media/image168.emf"/><Relationship Id="rId24" Type="http://schemas.openxmlformats.org/officeDocument/2006/relationships/oleObject" Target="../embeddings/oleObject91.bin"/><Relationship Id="rId23" Type="http://schemas.openxmlformats.org/officeDocument/2006/relationships/image" Target="../media/image167.emf"/><Relationship Id="rId22" Type="http://schemas.openxmlformats.org/officeDocument/2006/relationships/oleObject" Target="../embeddings/oleObject90.bin"/><Relationship Id="rId21" Type="http://schemas.openxmlformats.org/officeDocument/2006/relationships/image" Target="../media/image166.emf"/><Relationship Id="rId20" Type="http://schemas.openxmlformats.org/officeDocument/2006/relationships/oleObject" Target="../embeddings/oleObject89.bin"/><Relationship Id="rId2" Type="http://schemas.openxmlformats.org/officeDocument/2006/relationships/image" Target="../media/image156.emf"/><Relationship Id="rId19" Type="http://schemas.openxmlformats.org/officeDocument/2006/relationships/image" Target="../media/image165.emf"/><Relationship Id="rId18" Type="http://schemas.openxmlformats.org/officeDocument/2006/relationships/oleObject" Target="../embeddings/oleObject88.bin"/><Relationship Id="rId17" Type="http://schemas.openxmlformats.org/officeDocument/2006/relationships/image" Target="../media/image164.emf"/><Relationship Id="rId16" Type="http://schemas.openxmlformats.org/officeDocument/2006/relationships/oleObject" Target="../embeddings/oleObject87.bin"/><Relationship Id="rId15" Type="http://schemas.openxmlformats.org/officeDocument/2006/relationships/image" Target="../media/image163.emf"/><Relationship Id="rId14" Type="http://schemas.openxmlformats.org/officeDocument/2006/relationships/oleObject" Target="../embeddings/oleObject86.bin"/><Relationship Id="rId13" Type="http://schemas.openxmlformats.org/officeDocument/2006/relationships/image" Target="../media/image162.emf"/><Relationship Id="rId12" Type="http://schemas.openxmlformats.org/officeDocument/2006/relationships/oleObject" Target="../embeddings/oleObject85.bin"/><Relationship Id="rId11" Type="http://schemas.openxmlformats.org/officeDocument/2006/relationships/image" Target="../media/image161.emf"/><Relationship Id="rId10" Type="http://schemas.openxmlformats.org/officeDocument/2006/relationships/oleObject" Target="../embeddings/oleObject84.bin"/><Relationship Id="rId1" Type="http://schemas.openxmlformats.org/officeDocument/2006/relationships/oleObject" Target="../embeddings/oleObject80.bin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7.bin"/><Relationship Id="rId8" Type="http://schemas.openxmlformats.org/officeDocument/2006/relationships/image" Target="../media/image177.png"/><Relationship Id="rId7" Type="http://schemas.openxmlformats.org/officeDocument/2006/relationships/image" Target="../media/image176.emf"/><Relationship Id="rId6" Type="http://schemas.openxmlformats.org/officeDocument/2006/relationships/oleObject" Target="../embeddings/oleObject96.bin"/><Relationship Id="rId5" Type="http://schemas.openxmlformats.org/officeDocument/2006/relationships/image" Target="../media/image175.emf"/><Relationship Id="rId4" Type="http://schemas.openxmlformats.org/officeDocument/2006/relationships/oleObject" Target="../embeddings/oleObject95.bin"/><Relationship Id="rId3" Type="http://schemas.openxmlformats.org/officeDocument/2006/relationships/image" Target="../media/image174.emf"/><Relationship Id="rId2" Type="http://schemas.openxmlformats.org/officeDocument/2006/relationships/oleObject" Target="../embeddings/oleObject94.bin"/><Relationship Id="rId13" Type="http://schemas.openxmlformats.org/officeDocument/2006/relationships/notesSlide" Target="../notesSlides/notesSlide6.xml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8.emf"/><Relationship Id="rId1" Type="http://schemas.openxmlformats.org/officeDocument/2006/relationships/image" Target="../media/image173.png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1.png"/><Relationship Id="rId3" Type="http://schemas.openxmlformats.org/officeDocument/2006/relationships/image" Target="../media/image180.png"/><Relationship Id="rId2" Type="http://schemas.openxmlformats.org/officeDocument/2006/relationships/image" Target="../media/image179.emf"/><Relationship Id="rId1" Type="http://schemas.openxmlformats.org/officeDocument/2006/relationships/oleObject" Target="../embeddings/oleObject98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3.bin"/><Relationship Id="rId8" Type="http://schemas.openxmlformats.org/officeDocument/2006/relationships/image" Target="../media/image185.emf"/><Relationship Id="rId7" Type="http://schemas.openxmlformats.org/officeDocument/2006/relationships/oleObject" Target="../embeddings/oleObject102.bin"/><Relationship Id="rId6" Type="http://schemas.openxmlformats.org/officeDocument/2006/relationships/image" Target="../media/image184.e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83.emf"/><Relationship Id="rId3" Type="http://schemas.openxmlformats.org/officeDocument/2006/relationships/oleObject" Target="../embeddings/oleObject100.bin"/><Relationship Id="rId2" Type="http://schemas.openxmlformats.org/officeDocument/2006/relationships/image" Target="../media/image182.emf"/><Relationship Id="rId18" Type="http://schemas.openxmlformats.org/officeDocument/2006/relationships/vmlDrawing" Target="../drawings/vmlDrawing28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89.emf"/><Relationship Id="rId15" Type="http://schemas.openxmlformats.org/officeDocument/2006/relationships/oleObject" Target="../embeddings/oleObject106.bin"/><Relationship Id="rId14" Type="http://schemas.openxmlformats.org/officeDocument/2006/relationships/image" Target="../media/image188.emf"/><Relationship Id="rId13" Type="http://schemas.openxmlformats.org/officeDocument/2006/relationships/oleObject" Target="../embeddings/oleObject105.bin"/><Relationship Id="rId12" Type="http://schemas.openxmlformats.org/officeDocument/2006/relationships/image" Target="../media/image187.emf"/><Relationship Id="rId11" Type="http://schemas.openxmlformats.org/officeDocument/2006/relationships/oleObject" Target="../embeddings/oleObject104.bin"/><Relationship Id="rId10" Type="http://schemas.openxmlformats.org/officeDocument/2006/relationships/image" Target="../media/image186.emf"/><Relationship Id="rId1" Type="http://schemas.openxmlformats.org/officeDocument/2006/relationships/oleObject" Target="../embeddings/oleObject99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30.xml"/><Relationship Id="rId20" Type="http://schemas.openxmlformats.org/officeDocument/2006/relationships/image" Target="../media/image118.png"/><Relationship Id="rId2" Type="http://schemas.openxmlformats.org/officeDocument/2006/relationships/tags" Target="../tags/tag113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image" Target="../media/image190.png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0" y="544513"/>
            <a:ext cx="9144000" cy="7699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00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第</a:t>
            </a:r>
            <a:r>
              <a:rPr kumimoji="1" lang="en-US" altLang="zh-CN" sz="44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1-2</a:t>
            </a:r>
            <a:r>
              <a:rPr kumimoji="1" lang="zh-CN" altLang="en-US" sz="44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章  </a:t>
            </a:r>
            <a:r>
              <a:rPr kumimoji="1"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电路变量与电路元件</a:t>
            </a:r>
            <a:endParaRPr kumimoji="1" lang="zh-CN" altLang="en-US" sz="44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68288" y="2035175"/>
            <a:ext cx="42132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1.1 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电路和电路模型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68288" y="3090863"/>
            <a:ext cx="4860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1.2 </a:t>
            </a:r>
            <a:r>
              <a:rPr kumimoji="1" lang="zh-CN" altLang="en-US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电流电压及参考方向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68288" y="4144963"/>
            <a:ext cx="4262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1.3 </a:t>
            </a:r>
            <a:r>
              <a:rPr kumimoji="1" lang="zh-CN" altLang="en-US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电功率和能量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68288" y="5194300"/>
            <a:ext cx="42624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1.4 </a:t>
            </a:r>
            <a:r>
              <a:rPr kumimoji="1" lang="zh-CN" altLang="en-US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电阻元件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076825" y="2035175"/>
            <a:ext cx="42624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1.5 </a:t>
            </a:r>
            <a:r>
              <a:rPr kumimoji="1" lang="zh-CN" altLang="en-US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电压源和电流源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076825" y="3090863"/>
            <a:ext cx="4262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1.6 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受控电源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132388" y="4141788"/>
            <a:ext cx="42640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1.7 </a:t>
            </a:r>
            <a:r>
              <a:rPr kumimoji="1"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基尔霍夫定律</a:t>
            </a:r>
            <a:endParaRPr kumimoji="1"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0"/>
          <p:cNvSpPr txBox="1">
            <a:spLocks noChangeArrowheads="1"/>
          </p:cNvSpPr>
          <p:nvPr/>
        </p:nvSpPr>
        <p:spPr bwMode="auto">
          <a:xfrm>
            <a:off x="580073" y="1461294"/>
            <a:ext cx="28082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Char char="l"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理想电路元件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AutoShape 91"/>
          <p:cNvSpPr>
            <a:spLocks noChangeArrowheads="1"/>
          </p:cNvSpPr>
          <p:nvPr/>
        </p:nvSpPr>
        <p:spPr bwMode="auto">
          <a:xfrm>
            <a:off x="3243898" y="1607344"/>
            <a:ext cx="533400" cy="141287"/>
          </a:xfrm>
          <a:prstGeom prst="rightArrow">
            <a:avLst>
              <a:gd name="adj1" fmla="val 50000"/>
              <a:gd name="adj2" fmla="val 94382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" name="Text Box 93"/>
          <p:cNvSpPr txBox="1">
            <a:spLocks noChangeArrowheads="1"/>
          </p:cNvSpPr>
          <p:nvPr/>
        </p:nvSpPr>
        <p:spPr bwMode="auto">
          <a:xfrm>
            <a:off x="3864292" y="1520795"/>
            <a:ext cx="49688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人为定义出的有某种确定性能的元件。</a:t>
            </a:r>
            <a:endParaRPr kumimoji="1" lang="zh-CN" altLang="en-US" sz="20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" name="Picture 2" descr="AAAZIHJ0.jp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7"/>
          <a:stretch>
            <a:fillRect/>
          </a:stretch>
        </p:blipFill>
        <p:spPr bwMode="auto">
          <a:xfrm>
            <a:off x="327025" y="2781300"/>
            <a:ext cx="864623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sz="3600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理想元件是抽象</a:t>
            </a:r>
            <a:endParaRPr lang="en-US" altLang="zh-CN" sz="3600" dirty="0">
              <a:solidFill>
                <a:srgbClr val="FFFF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sz="3600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电路模型是抽象</a:t>
            </a:r>
            <a:endParaRPr lang="en-US" altLang="zh-CN" sz="3600" dirty="0">
              <a:solidFill>
                <a:srgbClr val="FFFF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buFont typeface="Wingdings" panose="05000000000000000000" pitchFamily="2" charset="2"/>
              <a:buNone/>
              <a:defRPr/>
            </a:pPr>
            <a:endParaRPr lang="en-US" altLang="zh-CN" sz="3600" dirty="0">
              <a:solidFill>
                <a:srgbClr val="FFFF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sz="3600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抽象是一种科学方法，具有普遍意义。</a:t>
            </a:r>
            <a:endParaRPr lang="zh-CN" altLang="en-US" sz="3600" dirty="0">
              <a:solidFill>
                <a:srgbClr val="FFFF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3319463" y="5525135"/>
            <a:ext cx="5446712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处理能量：电能量的产生、传输与分配</a:t>
            </a:r>
            <a:endParaRPr kumimoji="1" lang="en-US" altLang="zh-CN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处理信号</a:t>
            </a:r>
            <a:r>
              <a:rPr kumimoji="1"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:  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电信号的获取、变换与处理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5124" name="Group 101"/>
          <p:cNvGrpSpPr/>
          <p:nvPr/>
        </p:nvGrpSpPr>
        <p:grpSpPr bwMode="auto">
          <a:xfrm>
            <a:off x="1004888" y="1511300"/>
            <a:ext cx="3295650" cy="2565400"/>
            <a:chOff x="249" y="754"/>
            <a:chExt cx="2076" cy="1616"/>
          </a:xfrm>
        </p:grpSpPr>
        <p:grpSp>
          <p:nvGrpSpPr>
            <p:cNvPr id="5133" name="Group 7"/>
            <p:cNvGrpSpPr/>
            <p:nvPr/>
          </p:nvGrpSpPr>
          <p:grpSpPr bwMode="auto">
            <a:xfrm>
              <a:off x="1215" y="1042"/>
              <a:ext cx="336" cy="239"/>
              <a:chOff x="1344" y="1884"/>
              <a:chExt cx="336" cy="239"/>
            </a:xfrm>
          </p:grpSpPr>
          <p:graphicFrame>
            <p:nvGraphicFramePr>
              <p:cNvPr id="5153" name="Object 8"/>
              <p:cNvGraphicFramePr>
                <a:graphicFrameLocks noChangeAspect="1"/>
              </p:cNvGraphicFramePr>
              <p:nvPr/>
            </p:nvGraphicFramePr>
            <p:xfrm>
              <a:off x="1344" y="1884"/>
              <a:ext cx="336" cy="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5" name="VISIO" r:id="rId1" imgW="6126480" imgH="4434840" progId="Visio.Drawing.4">
                      <p:embed/>
                    </p:oleObj>
                  </mc:Choice>
                  <mc:Fallback>
                    <p:oleObj name="VISIO" r:id="rId1" imgW="6126480" imgH="4434840" progId="Visio.Drawing.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884"/>
                            <a:ext cx="336" cy="2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54" name="Line 9"/>
              <p:cNvSpPr>
                <a:spLocks noChangeShapeType="1"/>
              </p:cNvSpPr>
              <p:nvPr/>
            </p:nvSpPr>
            <p:spPr bwMode="auto">
              <a:xfrm flipV="1">
                <a:off x="1440" y="201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134" name="Group 10"/>
            <p:cNvGrpSpPr/>
            <p:nvPr/>
          </p:nvGrpSpPr>
          <p:grpSpPr bwMode="auto">
            <a:xfrm>
              <a:off x="687" y="1425"/>
              <a:ext cx="288" cy="480"/>
              <a:chOff x="864" y="2555"/>
              <a:chExt cx="288" cy="480"/>
            </a:xfrm>
          </p:grpSpPr>
          <p:sp>
            <p:nvSpPr>
              <p:cNvPr id="5151" name="AutoShape 11"/>
              <p:cNvSpPr>
                <a:spLocks noChangeArrowheads="1"/>
              </p:cNvSpPr>
              <p:nvPr/>
            </p:nvSpPr>
            <p:spPr bwMode="auto">
              <a:xfrm>
                <a:off x="864" y="2555"/>
                <a:ext cx="288" cy="480"/>
              </a:xfrm>
              <a:prstGeom prst="can">
                <a:avLst>
                  <a:gd name="adj" fmla="val 41667"/>
                </a:avLst>
              </a:prstGeom>
              <a:solidFill>
                <a:srgbClr val="00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5152" name="AutoShape 12"/>
              <p:cNvSpPr>
                <a:spLocks noChangeArrowheads="1"/>
              </p:cNvSpPr>
              <p:nvPr/>
            </p:nvSpPr>
            <p:spPr bwMode="auto">
              <a:xfrm>
                <a:off x="960" y="2555"/>
                <a:ext cx="96" cy="85"/>
              </a:xfrm>
              <a:prstGeom prst="can">
                <a:avLst>
                  <a:gd name="adj" fmla="val 45690"/>
                </a:avLst>
              </a:prstGeom>
              <a:solidFill>
                <a:srgbClr val="00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  <p:sp>
          <p:nvSpPr>
            <p:cNvPr id="5135" name="Freeform 13"/>
            <p:cNvSpPr/>
            <p:nvPr/>
          </p:nvSpPr>
          <p:spPr bwMode="auto">
            <a:xfrm>
              <a:off x="831" y="1174"/>
              <a:ext cx="432" cy="240"/>
            </a:xfrm>
            <a:custGeom>
              <a:avLst/>
              <a:gdLst>
                <a:gd name="T0" fmla="*/ 0 w 432"/>
                <a:gd name="T1" fmla="*/ 240 h 240"/>
                <a:gd name="T2" fmla="*/ 0 w 432"/>
                <a:gd name="T3" fmla="*/ 0 h 240"/>
                <a:gd name="T4" fmla="*/ 432 w 432"/>
                <a:gd name="T5" fmla="*/ 0 h 240"/>
                <a:gd name="T6" fmla="*/ 0 60000 65536"/>
                <a:gd name="T7" fmla="*/ 0 60000 65536"/>
                <a:gd name="T8" fmla="*/ 0 60000 65536"/>
                <a:gd name="T9" fmla="*/ 0 w 432"/>
                <a:gd name="T10" fmla="*/ 0 h 240"/>
                <a:gd name="T11" fmla="*/ 432 w 432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240">
                  <a:moveTo>
                    <a:pt x="0" y="240"/>
                  </a:moveTo>
                  <a:lnTo>
                    <a:pt x="0" y="0"/>
                  </a:lnTo>
                  <a:lnTo>
                    <a:pt x="432" y="0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6" name="Freeform 14"/>
            <p:cNvSpPr/>
            <p:nvPr/>
          </p:nvSpPr>
          <p:spPr bwMode="auto">
            <a:xfrm>
              <a:off x="1503" y="1174"/>
              <a:ext cx="576" cy="624"/>
            </a:xfrm>
            <a:custGeom>
              <a:avLst/>
              <a:gdLst>
                <a:gd name="T0" fmla="*/ 0 w 528"/>
                <a:gd name="T1" fmla="*/ 0 h 624"/>
                <a:gd name="T2" fmla="*/ 1094 w 528"/>
                <a:gd name="T3" fmla="*/ 0 h 624"/>
                <a:gd name="T4" fmla="*/ 1094 w 528"/>
                <a:gd name="T5" fmla="*/ 624 h 624"/>
                <a:gd name="T6" fmla="*/ 3005 w 528"/>
                <a:gd name="T7" fmla="*/ 624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624"/>
                <a:gd name="T14" fmla="*/ 528 w 528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624">
                  <a:moveTo>
                    <a:pt x="0" y="0"/>
                  </a:moveTo>
                  <a:lnTo>
                    <a:pt x="192" y="0"/>
                  </a:lnTo>
                  <a:lnTo>
                    <a:pt x="192" y="624"/>
                  </a:lnTo>
                  <a:lnTo>
                    <a:pt x="528" y="624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7" name="Freeform 15"/>
            <p:cNvSpPr/>
            <p:nvPr/>
          </p:nvSpPr>
          <p:spPr bwMode="auto">
            <a:xfrm>
              <a:off x="839" y="1842"/>
              <a:ext cx="1248" cy="240"/>
            </a:xfrm>
            <a:custGeom>
              <a:avLst/>
              <a:gdLst>
                <a:gd name="T0" fmla="*/ 1248 w 1248"/>
                <a:gd name="T1" fmla="*/ 0 h 240"/>
                <a:gd name="T2" fmla="*/ 1248 w 1248"/>
                <a:gd name="T3" fmla="*/ 240 h 240"/>
                <a:gd name="T4" fmla="*/ 0 w 1248"/>
                <a:gd name="T5" fmla="*/ 240 h 240"/>
                <a:gd name="T6" fmla="*/ 0 w 1248"/>
                <a:gd name="T7" fmla="*/ 48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240"/>
                <a:gd name="T14" fmla="*/ 1248 w 124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240">
                  <a:moveTo>
                    <a:pt x="1248" y="0"/>
                  </a:moveTo>
                  <a:lnTo>
                    <a:pt x="1248" y="240"/>
                  </a:lnTo>
                  <a:lnTo>
                    <a:pt x="0" y="240"/>
                  </a:lnTo>
                  <a:lnTo>
                    <a:pt x="0" y="48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38" name="Group 17"/>
            <p:cNvGrpSpPr/>
            <p:nvPr/>
          </p:nvGrpSpPr>
          <p:grpSpPr bwMode="auto">
            <a:xfrm>
              <a:off x="1854" y="1335"/>
              <a:ext cx="471" cy="256"/>
              <a:chOff x="2031" y="2465"/>
              <a:chExt cx="471" cy="256"/>
            </a:xfrm>
          </p:grpSpPr>
          <p:sp>
            <p:nvSpPr>
              <p:cNvPr id="5144" name="Freeform 18"/>
              <p:cNvSpPr/>
              <p:nvPr/>
            </p:nvSpPr>
            <p:spPr bwMode="auto">
              <a:xfrm>
                <a:off x="2031" y="2708"/>
                <a:ext cx="86" cy="9"/>
              </a:xfrm>
              <a:custGeom>
                <a:avLst/>
                <a:gdLst>
                  <a:gd name="T0" fmla="*/ 86 w 86"/>
                  <a:gd name="T1" fmla="*/ 9 h 9"/>
                  <a:gd name="T2" fmla="*/ 0 w 86"/>
                  <a:gd name="T3" fmla="*/ 0 h 9"/>
                  <a:gd name="T4" fmla="*/ 0 60000 65536"/>
                  <a:gd name="T5" fmla="*/ 0 60000 65536"/>
                  <a:gd name="T6" fmla="*/ 0 w 86"/>
                  <a:gd name="T7" fmla="*/ 0 h 9"/>
                  <a:gd name="T8" fmla="*/ 86 w 86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6" h="9">
                    <a:moveTo>
                      <a:pt x="86" y="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5" name="Freeform 19"/>
              <p:cNvSpPr/>
              <p:nvPr/>
            </p:nvSpPr>
            <p:spPr bwMode="auto">
              <a:xfrm>
                <a:off x="2258" y="2465"/>
                <a:ext cx="1" cy="66"/>
              </a:xfrm>
              <a:custGeom>
                <a:avLst/>
                <a:gdLst>
                  <a:gd name="T0" fmla="*/ 0 w 1"/>
                  <a:gd name="T1" fmla="*/ 0 h 66"/>
                  <a:gd name="T2" fmla="*/ 0 w 1"/>
                  <a:gd name="T3" fmla="*/ 66 h 66"/>
                  <a:gd name="T4" fmla="*/ 0 60000 65536"/>
                  <a:gd name="T5" fmla="*/ 0 60000 65536"/>
                  <a:gd name="T6" fmla="*/ 0 w 1"/>
                  <a:gd name="T7" fmla="*/ 0 h 66"/>
                  <a:gd name="T8" fmla="*/ 1 w 1"/>
                  <a:gd name="T9" fmla="*/ 66 h 6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66">
                    <a:moveTo>
                      <a:pt x="0" y="0"/>
                    </a:moveTo>
                    <a:lnTo>
                      <a:pt x="0" y="66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6" name="Line 20"/>
              <p:cNvSpPr>
                <a:spLocks noChangeShapeType="1"/>
              </p:cNvSpPr>
              <p:nvPr/>
            </p:nvSpPr>
            <p:spPr bwMode="auto">
              <a:xfrm rot="-68746">
                <a:off x="2112" y="2496"/>
                <a:ext cx="48" cy="5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7" name="Line 21"/>
              <p:cNvSpPr>
                <a:spLocks noChangeShapeType="1"/>
              </p:cNvSpPr>
              <p:nvPr/>
            </p:nvSpPr>
            <p:spPr bwMode="auto">
              <a:xfrm rot="-708147">
                <a:off x="2064" y="2592"/>
                <a:ext cx="48" cy="3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8" name="Line 22"/>
              <p:cNvSpPr>
                <a:spLocks noChangeShapeType="1"/>
              </p:cNvSpPr>
              <p:nvPr/>
            </p:nvSpPr>
            <p:spPr bwMode="auto">
              <a:xfrm flipH="1">
                <a:off x="2352" y="2496"/>
                <a:ext cx="29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9" name="Line 23"/>
              <p:cNvSpPr>
                <a:spLocks noChangeShapeType="1"/>
              </p:cNvSpPr>
              <p:nvPr/>
            </p:nvSpPr>
            <p:spPr bwMode="auto">
              <a:xfrm rot="823120" flipH="1">
                <a:off x="2400" y="2581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50" name="Freeform 24"/>
              <p:cNvSpPr/>
              <p:nvPr/>
            </p:nvSpPr>
            <p:spPr bwMode="auto">
              <a:xfrm>
                <a:off x="2439" y="2703"/>
                <a:ext cx="63" cy="18"/>
              </a:xfrm>
              <a:custGeom>
                <a:avLst/>
                <a:gdLst>
                  <a:gd name="T0" fmla="*/ 63 w 63"/>
                  <a:gd name="T1" fmla="*/ 0 h 18"/>
                  <a:gd name="T2" fmla="*/ 0 w 63"/>
                  <a:gd name="T3" fmla="*/ 18 h 18"/>
                  <a:gd name="T4" fmla="*/ 0 60000 65536"/>
                  <a:gd name="T5" fmla="*/ 0 60000 65536"/>
                  <a:gd name="T6" fmla="*/ 0 w 63"/>
                  <a:gd name="T7" fmla="*/ 0 h 18"/>
                  <a:gd name="T8" fmla="*/ 63 w 6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3" h="18">
                    <a:moveTo>
                      <a:pt x="63" y="0"/>
                    </a:moveTo>
                    <a:lnTo>
                      <a:pt x="0" y="18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1015" y="2082"/>
              <a:ext cx="6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solidFill>
                    <a:srgbClr val="FFCC99"/>
                  </a:solidFill>
                  <a:latin typeface="Times New Roman" panose="02020603050405020304" pitchFamily="18" charset="0"/>
                </a:rPr>
                <a:t>导线</a:t>
              </a:r>
              <a:endParaRPr kumimoji="1" lang="zh-CN" altLang="en-US" sz="2400" b="1">
                <a:solidFill>
                  <a:srgbClr val="FFCC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249" y="1344"/>
              <a:ext cx="346" cy="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solidFill>
                    <a:srgbClr val="FFCC99"/>
                  </a:solidFill>
                  <a:latin typeface="Times New Roman" panose="02020603050405020304" pitchFamily="18" charset="0"/>
                </a:rPr>
                <a:t>电池</a:t>
              </a:r>
              <a:endParaRPr kumimoji="1" lang="zh-CN" altLang="en-US" sz="2400" b="1">
                <a:solidFill>
                  <a:srgbClr val="FFCC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41" name="Text Box 27"/>
            <p:cNvSpPr txBox="1">
              <a:spLocks noChangeArrowheads="1"/>
            </p:cNvSpPr>
            <p:nvPr/>
          </p:nvSpPr>
          <p:spPr bwMode="auto">
            <a:xfrm>
              <a:off x="975" y="75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solidFill>
                    <a:srgbClr val="FFCC99"/>
                  </a:solidFill>
                  <a:latin typeface="Times New Roman" panose="02020603050405020304" pitchFamily="18" charset="0"/>
                </a:rPr>
                <a:t>开关</a:t>
              </a:r>
              <a:endParaRPr kumimoji="1" lang="zh-CN" altLang="en-US" sz="2400" b="1">
                <a:solidFill>
                  <a:srgbClr val="FFCC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42" name="Text Box 28"/>
            <p:cNvSpPr txBox="1">
              <a:spLocks noChangeArrowheads="1"/>
            </p:cNvSpPr>
            <p:nvPr/>
          </p:nvSpPr>
          <p:spPr bwMode="auto">
            <a:xfrm>
              <a:off x="1749" y="810"/>
              <a:ext cx="569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solidFill>
                    <a:srgbClr val="FFCC99"/>
                  </a:solidFill>
                  <a:latin typeface="Times New Roman" panose="02020603050405020304" pitchFamily="18" charset="0"/>
                </a:rPr>
                <a:t>灯泡负载</a:t>
              </a:r>
              <a:endParaRPr kumimoji="1" lang="zh-CN" altLang="en-US" sz="2400" b="1">
                <a:solidFill>
                  <a:srgbClr val="FFCC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43" name="Litebulb"/>
            <p:cNvSpPr>
              <a:spLocks noEditPoints="1" noChangeArrowheads="1"/>
            </p:cNvSpPr>
            <p:nvPr/>
          </p:nvSpPr>
          <p:spPr bwMode="auto">
            <a:xfrm>
              <a:off x="1927" y="1434"/>
              <a:ext cx="272" cy="4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74 w 21600"/>
                <a:gd name="T13" fmla="*/ 2171 h 21600"/>
                <a:gd name="T14" fmla="*/ 18265 w 21600"/>
                <a:gd name="T15" fmla="*/ 926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>
              <a:solidFill>
                <a:srgbClr val="FF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5" name="Text Box 90"/>
          <p:cNvSpPr txBox="1">
            <a:spLocks noChangeArrowheads="1"/>
          </p:cNvSpPr>
          <p:nvPr/>
        </p:nvSpPr>
        <p:spPr bwMode="auto">
          <a:xfrm>
            <a:off x="508000" y="4445000"/>
            <a:ext cx="1647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实际电路</a:t>
            </a:r>
            <a:endParaRPr kumimoji="1" lang="zh-CN" altLang="en-US" sz="2800" b="1" dirty="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6" name="AutoShape 91"/>
          <p:cNvSpPr>
            <a:spLocks noChangeArrowheads="1"/>
          </p:cNvSpPr>
          <p:nvPr/>
        </p:nvSpPr>
        <p:spPr bwMode="auto">
          <a:xfrm>
            <a:off x="2497138" y="4640263"/>
            <a:ext cx="533400" cy="141287"/>
          </a:xfrm>
          <a:prstGeom prst="rightArrow">
            <a:avLst>
              <a:gd name="adj1" fmla="val 50000"/>
              <a:gd name="adj2" fmla="val 94382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127" name="Text Box 93"/>
          <p:cNvSpPr txBox="1">
            <a:spLocks noChangeArrowheads="1"/>
          </p:cNvSpPr>
          <p:nvPr/>
        </p:nvSpPr>
        <p:spPr bwMode="auto">
          <a:xfrm>
            <a:off x="3373438" y="4373563"/>
            <a:ext cx="51768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由电气部件或电子元器件等按一定方式连接而成的整体，为电流提供通路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8" name="Text Box 94"/>
          <p:cNvSpPr txBox="1">
            <a:spLocks noChangeArrowheads="1"/>
          </p:cNvSpPr>
          <p:nvPr/>
        </p:nvSpPr>
        <p:spPr bwMode="auto">
          <a:xfrm>
            <a:off x="415925" y="5716588"/>
            <a:ext cx="18303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电路功能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9" name="AutoShape 87" descr="羊皮纸"/>
          <p:cNvSpPr>
            <a:spLocks noChangeArrowheads="1"/>
          </p:cNvSpPr>
          <p:nvPr/>
        </p:nvSpPr>
        <p:spPr bwMode="auto">
          <a:xfrm>
            <a:off x="196850" y="1058863"/>
            <a:ext cx="1655763" cy="576262"/>
          </a:xfrm>
          <a:prstGeom prst="wedgeRectCallout">
            <a:avLst>
              <a:gd name="adj1" fmla="val 50690"/>
              <a:gd name="adj2" fmla="val 120523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实际电路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130" name="AutoShape 91"/>
          <p:cNvSpPr>
            <a:spLocks noChangeArrowheads="1"/>
          </p:cNvSpPr>
          <p:nvPr/>
        </p:nvSpPr>
        <p:spPr bwMode="auto">
          <a:xfrm>
            <a:off x="2497138" y="5892800"/>
            <a:ext cx="533400" cy="141288"/>
          </a:xfrm>
          <a:prstGeom prst="rightArrow">
            <a:avLst>
              <a:gd name="adj1" fmla="val 50000"/>
              <a:gd name="adj2" fmla="val 94382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131" name="Text Box 93"/>
          <p:cNvSpPr txBox="1">
            <a:spLocks noChangeArrowheads="1"/>
          </p:cNvSpPr>
          <p:nvPr/>
        </p:nvSpPr>
        <p:spPr bwMode="auto">
          <a:xfrm>
            <a:off x="4892675" y="2057400"/>
            <a:ext cx="40576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电源： 提供能量或信号</a:t>
            </a:r>
            <a:endParaRPr kumimoji="1" lang="en-US" altLang="zh-CN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负载： 能量转化或信号处理</a:t>
            </a:r>
            <a:endParaRPr kumimoji="1" lang="en-US" altLang="zh-CN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导线： 连接成通路</a:t>
            </a:r>
            <a:endParaRPr kumimoji="1" lang="en-US" altLang="zh-CN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开关</a:t>
            </a:r>
            <a:r>
              <a:rPr kumimoji="1"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:    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控制</a:t>
            </a:r>
            <a:endParaRPr kumimoji="1" lang="en-US" altLang="zh-CN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32" name="AutoShape 87" descr="羊皮纸"/>
          <p:cNvSpPr>
            <a:spLocks noChangeArrowheads="1"/>
          </p:cNvSpPr>
          <p:nvPr/>
        </p:nvSpPr>
        <p:spPr bwMode="auto">
          <a:xfrm>
            <a:off x="4375151" y="1058863"/>
            <a:ext cx="1655763" cy="576262"/>
          </a:xfrm>
          <a:prstGeom prst="wedgeRectCallout">
            <a:avLst>
              <a:gd name="adj1" fmla="val 50690"/>
              <a:gd name="adj2" fmla="val 120523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电路构成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27" name="Group 101"/>
          <p:cNvGrpSpPr/>
          <p:nvPr/>
        </p:nvGrpSpPr>
        <p:grpSpPr bwMode="auto">
          <a:xfrm>
            <a:off x="565150" y="1287463"/>
            <a:ext cx="3295650" cy="2565400"/>
            <a:chOff x="249" y="754"/>
            <a:chExt cx="2076" cy="1616"/>
          </a:xfrm>
        </p:grpSpPr>
        <p:grpSp>
          <p:nvGrpSpPr>
            <p:cNvPr id="7203" name="Group 7"/>
            <p:cNvGrpSpPr/>
            <p:nvPr/>
          </p:nvGrpSpPr>
          <p:grpSpPr bwMode="auto">
            <a:xfrm>
              <a:off x="1215" y="1042"/>
              <a:ext cx="336" cy="239"/>
              <a:chOff x="1344" y="1884"/>
              <a:chExt cx="336" cy="239"/>
            </a:xfrm>
          </p:grpSpPr>
          <p:graphicFrame>
            <p:nvGraphicFramePr>
              <p:cNvPr id="7223" name="Object 8"/>
              <p:cNvGraphicFramePr>
                <a:graphicFrameLocks noChangeAspect="1"/>
              </p:cNvGraphicFramePr>
              <p:nvPr/>
            </p:nvGraphicFramePr>
            <p:xfrm>
              <a:off x="1344" y="1884"/>
              <a:ext cx="336" cy="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554" name="VISIO" r:id="rId1" imgW="6126480" imgH="4434840" progId="Visio.Drawing.4">
                      <p:embed/>
                    </p:oleObj>
                  </mc:Choice>
                  <mc:Fallback>
                    <p:oleObj name="VISIO" r:id="rId1" imgW="6126480" imgH="4434840" progId="Visio.Drawing.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884"/>
                            <a:ext cx="336" cy="2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24" name="Line 9"/>
              <p:cNvSpPr>
                <a:spLocks noChangeShapeType="1"/>
              </p:cNvSpPr>
              <p:nvPr/>
            </p:nvSpPr>
            <p:spPr bwMode="auto">
              <a:xfrm flipV="1">
                <a:off x="1440" y="201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204" name="Group 10"/>
            <p:cNvGrpSpPr/>
            <p:nvPr/>
          </p:nvGrpSpPr>
          <p:grpSpPr bwMode="auto">
            <a:xfrm>
              <a:off x="687" y="1425"/>
              <a:ext cx="288" cy="480"/>
              <a:chOff x="864" y="2555"/>
              <a:chExt cx="288" cy="480"/>
            </a:xfrm>
          </p:grpSpPr>
          <p:sp>
            <p:nvSpPr>
              <p:cNvPr id="7221" name="AutoShape 11"/>
              <p:cNvSpPr>
                <a:spLocks noChangeArrowheads="1"/>
              </p:cNvSpPr>
              <p:nvPr/>
            </p:nvSpPr>
            <p:spPr bwMode="auto">
              <a:xfrm>
                <a:off x="864" y="2555"/>
                <a:ext cx="288" cy="480"/>
              </a:xfrm>
              <a:prstGeom prst="can">
                <a:avLst>
                  <a:gd name="adj" fmla="val 41667"/>
                </a:avLst>
              </a:prstGeom>
              <a:solidFill>
                <a:srgbClr val="00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7222" name="AutoShape 12"/>
              <p:cNvSpPr>
                <a:spLocks noChangeArrowheads="1"/>
              </p:cNvSpPr>
              <p:nvPr/>
            </p:nvSpPr>
            <p:spPr bwMode="auto">
              <a:xfrm>
                <a:off x="960" y="2555"/>
                <a:ext cx="96" cy="85"/>
              </a:xfrm>
              <a:prstGeom prst="can">
                <a:avLst>
                  <a:gd name="adj" fmla="val 45690"/>
                </a:avLst>
              </a:prstGeom>
              <a:solidFill>
                <a:srgbClr val="00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  <p:sp>
          <p:nvSpPr>
            <p:cNvPr id="7205" name="Freeform 13"/>
            <p:cNvSpPr/>
            <p:nvPr/>
          </p:nvSpPr>
          <p:spPr bwMode="auto">
            <a:xfrm>
              <a:off x="831" y="1174"/>
              <a:ext cx="432" cy="240"/>
            </a:xfrm>
            <a:custGeom>
              <a:avLst/>
              <a:gdLst>
                <a:gd name="T0" fmla="*/ 0 w 432"/>
                <a:gd name="T1" fmla="*/ 240 h 240"/>
                <a:gd name="T2" fmla="*/ 0 w 432"/>
                <a:gd name="T3" fmla="*/ 0 h 240"/>
                <a:gd name="T4" fmla="*/ 432 w 432"/>
                <a:gd name="T5" fmla="*/ 0 h 240"/>
                <a:gd name="T6" fmla="*/ 0 60000 65536"/>
                <a:gd name="T7" fmla="*/ 0 60000 65536"/>
                <a:gd name="T8" fmla="*/ 0 60000 65536"/>
                <a:gd name="T9" fmla="*/ 0 w 432"/>
                <a:gd name="T10" fmla="*/ 0 h 240"/>
                <a:gd name="T11" fmla="*/ 432 w 432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240">
                  <a:moveTo>
                    <a:pt x="0" y="240"/>
                  </a:moveTo>
                  <a:lnTo>
                    <a:pt x="0" y="0"/>
                  </a:lnTo>
                  <a:lnTo>
                    <a:pt x="432" y="0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6" name="Freeform 14"/>
            <p:cNvSpPr/>
            <p:nvPr/>
          </p:nvSpPr>
          <p:spPr bwMode="auto">
            <a:xfrm>
              <a:off x="1503" y="1174"/>
              <a:ext cx="576" cy="624"/>
            </a:xfrm>
            <a:custGeom>
              <a:avLst/>
              <a:gdLst>
                <a:gd name="T0" fmla="*/ 0 w 528"/>
                <a:gd name="T1" fmla="*/ 0 h 624"/>
                <a:gd name="T2" fmla="*/ 1094 w 528"/>
                <a:gd name="T3" fmla="*/ 0 h 624"/>
                <a:gd name="T4" fmla="*/ 1094 w 528"/>
                <a:gd name="T5" fmla="*/ 624 h 624"/>
                <a:gd name="T6" fmla="*/ 3005 w 528"/>
                <a:gd name="T7" fmla="*/ 624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624"/>
                <a:gd name="T14" fmla="*/ 528 w 528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624">
                  <a:moveTo>
                    <a:pt x="0" y="0"/>
                  </a:moveTo>
                  <a:lnTo>
                    <a:pt x="192" y="0"/>
                  </a:lnTo>
                  <a:lnTo>
                    <a:pt x="192" y="624"/>
                  </a:lnTo>
                  <a:lnTo>
                    <a:pt x="528" y="624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7" name="Freeform 15"/>
            <p:cNvSpPr/>
            <p:nvPr/>
          </p:nvSpPr>
          <p:spPr bwMode="auto">
            <a:xfrm>
              <a:off x="839" y="1842"/>
              <a:ext cx="1248" cy="240"/>
            </a:xfrm>
            <a:custGeom>
              <a:avLst/>
              <a:gdLst>
                <a:gd name="T0" fmla="*/ 1248 w 1248"/>
                <a:gd name="T1" fmla="*/ 0 h 240"/>
                <a:gd name="T2" fmla="*/ 1248 w 1248"/>
                <a:gd name="T3" fmla="*/ 240 h 240"/>
                <a:gd name="T4" fmla="*/ 0 w 1248"/>
                <a:gd name="T5" fmla="*/ 240 h 240"/>
                <a:gd name="T6" fmla="*/ 0 w 1248"/>
                <a:gd name="T7" fmla="*/ 48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240"/>
                <a:gd name="T14" fmla="*/ 1248 w 124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240">
                  <a:moveTo>
                    <a:pt x="1248" y="0"/>
                  </a:moveTo>
                  <a:lnTo>
                    <a:pt x="1248" y="240"/>
                  </a:lnTo>
                  <a:lnTo>
                    <a:pt x="0" y="240"/>
                  </a:lnTo>
                  <a:lnTo>
                    <a:pt x="0" y="48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08" name="Group 17"/>
            <p:cNvGrpSpPr/>
            <p:nvPr/>
          </p:nvGrpSpPr>
          <p:grpSpPr bwMode="auto">
            <a:xfrm>
              <a:off x="1854" y="1335"/>
              <a:ext cx="471" cy="256"/>
              <a:chOff x="2031" y="2465"/>
              <a:chExt cx="471" cy="256"/>
            </a:xfrm>
          </p:grpSpPr>
          <p:sp>
            <p:nvSpPr>
              <p:cNvPr id="7214" name="Freeform 18"/>
              <p:cNvSpPr/>
              <p:nvPr/>
            </p:nvSpPr>
            <p:spPr bwMode="auto">
              <a:xfrm>
                <a:off x="2031" y="2708"/>
                <a:ext cx="86" cy="9"/>
              </a:xfrm>
              <a:custGeom>
                <a:avLst/>
                <a:gdLst>
                  <a:gd name="T0" fmla="*/ 86 w 86"/>
                  <a:gd name="T1" fmla="*/ 9 h 9"/>
                  <a:gd name="T2" fmla="*/ 0 w 86"/>
                  <a:gd name="T3" fmla="*/ 0 h 9"/>
                  <a:gd name="T4" fmla="*/ 0 60000 65536"/>
                  <a:gd name="T5" fmla="*/ 0 60000 65536"/>
                  <a:gd name="T6" fmla="*/ 0 w 86"/>
                  <a:gd name="T7" fmla="*/ 0 h 9"/>
                  <a:gd name="T8" fmla="*/ 86 w 86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6" h="9">
                    <a:moveTo>
                      <a:pt x="86" y="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5" name="Freeform 19"/>
              <p:cNvSpPr/>
              <p:nvPr/>
            </p:nvSpPr>
            <p:spPr bwMode="auto">
              <a:xfrm>
                <a:off x="2258" y="2465"/>
                <a:ext cx="1" cy="66"/>
              </a:xfrm>
              <a:custGeom>
                <a:avLst/>
                <a:gdLst>
                  <a:gd name="T0" fmla="*/ 0 w 1"/>
                  <a:gd name="T1" fmla="*/ 0 h 66"/>
                  <a:gd name="T2" fmla="*/ 0 w 1"/>
                  <a:gd name="T3" fmla="*/ 66 h 66"/>
                  <a:gd name="T4" fmla="*/ 0 60000 65536"/>
                  <a:gd name="T5" fmla="*/ 0 60000 65536"/>
                  <a:gd name="T6" fmla="*/ 0 w 1"/>
                  <a:gd name="T7" fmla="*/ 0 h 66"/>
                  <a:gd name="T8" fmla="*/ 1 w 1"/>
                  <a:gd name="T9" fmla="*/ 66 h 6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66">
                    <a:moveTo>
                      <a:pt x="0" y="0"/>
                    </a:moveTo>
                    <a:lnTo>
                      <a:pt x="0" y="66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6" name="Line 20"/>
              <p:cNvSpPr>
                <a:spLocks noChangeShapeType="1"/>
              </p:cNvSpPr>
              <p:nvPr/>
            </p:nvSpPr>
            <p:spPr bwMode="auto">
              <a:xfrm rot="-68746">
                <a:off x="2112" y="2496"/>
                <a:ext cx="48" cy="5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7" name="Line 21"/>
              <p:cNvSpPr>
                <a:spLocks noChangeShapeType="1"/>
              </p:cNvSpPr>
              <p:nvPr/>
            </p:nvSpPr>
            <p:spPr bwMode="auto">
              <a:xfrm rot="-708147">
                <a:off x="2064" y="2592"/>
                <a:ext cx="48" cy="3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8" name="Line 22"/>
              <p:cNvSpPr>
                <a:spLocks noChangeShapeType="1"/>
              </p:cNvSpPr>
              <p:nvPr/>
            </p:nvSpPr>
            <p:spPr bwMode="auto">
              <a:xfrm flipH="1">
                <a:off x="2352" y="2496"/>
                <a:ext cx="29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9" name="Line 23"/>
              <p:cNvSpPr>
                <a:spLocks noChangeShapeType="1"/>
              </p:cNvSpPr>
              <p:nvPr/>
            </p:nvSpPr>
            <p:spPr bwMode="auto">
              <a:xfrm rot="823120" flipH="1">
                <a:off x="2400" y="2581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0" name="Freeform 24"/>
              <p:cNvSpPr/>
              <p:nvPr/>
            </p:nvSpPr>
            <p:spPr bwMode="auto">
              <a:xfrm>
                <a:off x="2439" y="2703"/>
                <a:ext cx="63" cy="18"/>
              </a:xfrm>
              <a:custGeom>
                <a:avLst/>
                <a:gdLst>
                  <a:gd name="T0" fmla="*/ 63 w 63"/>
                  <a:gd name="T1" fmla="*/ 0 h 18"/>
                  <a:gd name="T2" fmla="*/ 0 w 63"/>
                  <a:gd name="T3" fmla="*/ 18 h 18"/>
                  <a:gd name="T4" fmla="*/ 0 60000 65536"/>
                  <a:gd name="T5" fmla="*/ 0 60000 65536"/>
                  <a:gd name="T6" fmla="*/ 0 w 63"/>
                  <a:gd name="T7" fmla="*/ 0 h 18"/>
                  <a:gd name="T8" fmla="*/ 63 w 6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3" h="18">
                    <a:moveTo>
                      <a:pt x="63" y="0"/>
                    </a:moveTo>
                    <a:lnTo>
                      <a:pt x="0" y="18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209" name="Text Box 25"/>
            <p:cNvSpPr txBox="1">
              <a:spLocks noChangeArrowheads="1"/>
            </p:cNvSpPr>
            <p:nvPr/>
          </p:nvSpPr>
          <p:spPr bwMode="auto">
            <a:xfrm>
              <a:off x="1015" y="2082"/>
              <a:ext cx="6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solidFill>
                    <a:srgbClr val="FFCC99"/>
                  </a:solidFill>
                  <a:latin typeface="Times New Roman" panose="02020603050405020304" pitchFamily="18" charset="0"/>
                </a:rPr>
                <a:t>导线</a:t>
              </a:r>
              <a:endParaRPr kumimoji="1" lang="zh-CN" altLang="en-US" sz="2400" b="1">
                <a:solidFill>
                  <a:srgbClr val="FFCC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10" name="Text Box 26"/>
            <p:cNvSpPr txBox="1">
              <a:spLocks noChangeArrowheads="1"/>
            </p:cNvSpPr>
            <p:nvPr/>
          </p:nvSpPr>
          <p:spPr bwMode="auto">
            <a:xfrm>
              <a:off x="249" y="1344"/>
              <a:ext cx="346" cy="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solidFill>
                    <a:srgbClr val="FFCC99"/>
                  </a:solidFill>
                  <a:latin typeface="Times New Roman" panose="02020603050405020304" pitchFamily="18" charset="0"/>
                </a:rPr>
                <a:t>电池</a:t>
              </a:r>
              <a:endParaRPr kumimoji="1" lang="zh-CN" altLang="en-US" sz="2400" b="1">
                <a:solidFill>
                  <a:srgbClr val="FFCC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11" name="Text Box 27"/>
            <p:cNvSpPr txBox="1">
              <a:spLocks noChangeArrowheads="1"/>
            </p:cNvSpPr>
            <p:nvPr/>
          </p:nvSpPr>
          <p:spPr bwMode="auto">
            <a:xfrm>
              <a:off x="975" y="75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solidFill>
                    <a:srgbClr val="FFCC99"/>
                  </a:solidFill>
                  <a:latin typeface="Times New Roman" panose="02020603050405020304" pitchFamily="18" charset="0"/>
                </a:rPr>
                <a:t>开关</a:t>
              </a:r>
              <a:endParaRPr kumimoji="1" lang="zh-CN" altLang="en-US" sz="2400" b="1">
                <a:solidFill>
                  <a:srgbClr val="FFCC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12" name="Text Box 28"/>
            <p:cNvSpPr txBox="1">
              <a:spLocks noChangeArrowheads="1"/>
            </p:cNvSpPr>
            <p:nvPr/>
          </p:nvSpPr>
          <p:spPr bwMode="auto">
            <a:xfrm>
              <a:off x="1749" y="810"/>
              <a:ext cx="569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solidFill>
                    <a:srgbClr val="FFCC99"/>
                  </a:solidFill>
                  <a:latin typeface="Times New Roman" panose="02020603050405020304" pitchFamily="18" charset="0"/>
                </a:rPr>
                <a:t>灯泡负载</a:t>
              </a:r>
              <a:endParaRPr kumimoji="1" lang="zh-CN" altLang="en-US" sz="2400" b="1">
                <a:solidFill>
                  <a:srgbClr val="FFCC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13" name="Litebulb"/>
            <p:cNvSpPr>
              <a:spLocks noEditPoints="1" noChangeArrowheads="1"/>
            </p:cNvSpPr>
            <p:nvPr/>
          </p:nvSpPr>
          <p:spPr bwMode="auto">
            <a:xfrm>
              <a:off x="1927" y="1434"/>
              <a:ext cx="272" cy="4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74 w 21600"/>
                <a:gd name="T13" fmla="*/ 2171 h 21600"/>
                <a:gd name="T14" fmla="*/ 18265 w 21600"/>
                <a:gd name="T15" fmla="*/ 926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>
              <a:solidFill>
                <a:srgbClr val="FF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" name="Text Box 8"/>
          <p:cNvSpPr txBox="1">
            <a:spLocks noChangeArrowheads="1"/>
          </p:cNvSpPr>
          <p:nvPr/>
        </p:nvSpPr>
        <p:spPr bwMode="auto">
          <a:xfrm>
            <a:off x="34925" y="763588"/>
            <a:ext cx="4662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Q: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流过灯泡的电流是多少？</a:t>
            </a:r>
            <a:endParaRPr kumimoji="1" lang="zh-CN" altLang="en-US" sz="24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255588" y="3949700"/>
            <a:ext cx="4460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考虑各种电磁物理交互：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58" name="图片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4448175"/>
            <a:ext cx="3286125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Line 64"/>
          <p:cNvSpPr>
            <a:spLocks noChangeShapeType="1"/>
          </p:cNvSpPr>
          <p:nvPr/>
        </p:nvSpPr>
        <p:spPr bwMode="auto">
          <a:xfrm>
            <a:off x="5768975" y="1636713"/>
            <a:ext cx="0" cy="1223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Line 67"/>
          <p:cNvSpPr>
            <a:spLocks noChangeShapeType="1"/>
          </p:cNvSpPr>
          <p:nvPr/>
        </p:nvSpPr>
        <p:spPr bwMode="auto">
          <a:xfrm>
            <a:off x="7785100" y="1636713"/>
            <a:ext cx="0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68"/>
          <p:cNvSpPr>
            <a:spLocks noChangeShapeType="1"/>
          </p:cNvSpPr>
          <p:nvPr/>
        </p:nvSpPr>
        <p:spPr bwMode="auto">
          <a:xfrm>
            <a:off x="7785100" y="2716213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69"/>
          <p:cNvSpPr>
            <a:spLocks noChangeShapeType="1"/>
          </p:cNvSpPr>
          <p:nvPr/>
        </p:nvSpPr>
        <p:spPr bwMode="auto">
          <a:xfrm>
            <a:off x="5768975" y="3005138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Line 70"/>
          <p:cNvSpPr>
            <a:spLocks noChangeShapeType="1"/>
          </p:cNvSpPr>
          <p:nvPr/>
        </p:nvSpPr>
        <p:spPr bwMode="auto">
          <a:xfrm>
            <a:off x="5768975" y="3436938"/>
            <a:ext cx="2016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72"/>
          <p:cNvSpPr>
            <a:spLocks noChangeShapeType="1"/>
          </p:cNvSpPr>
          <p:nvPr/>
        </p:nvSpPr>
        <p:spPr bwMode="auto">
          <a:xfrm>
            <a:off x="5768975" y="2716213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" name="Group 99"/>
          <p:cNvGrpSpPr/>
          <p:nvPr/>
        </p:nvGrpSpPr>
        <p:grpSpPr bwMode="auto">
          <a:xfrm>
            <a:off x="5662613" y="1997075"/>
            <a:ext cx="682625" cy="574675"/>
            <a:chOff x="3379" y="1344"/>
            <a:chExt cx="430" cy="362"/>
          </a:xfrm>
        </p:grpSpPr>
        <p:sp>
          <p:nvSpPr>
            <p:cNvPr id="7201" name="Rectangle 59"/>
            <p:cNvSpPr>
              <a:spLocks noChangeArrowheads="1"/>
            </p:cNvSpPr>
            <p:nvPr/>
          </p:nvSpPr>
          <p:spPr bwMode="auto">
            <a:xfrm>
              <a:off x="3379" y="1344"/>
              <a:ext cx="136" cy="362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7202" name="Object 76"/>
            <p:cNvGraphicFramePr>
              <a:graphicFrameLocks noChangeAspect="1"/>
            </p:cNvGraphicFramePr>
            <p:nvPr/>
          </p:nvGraphicFramePr>
          <p:xfrm>
            <a:off x="3560" y="1344"/>
            <a:ext cx="249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55" name="Equation" r:id="rId4" imgW="113030" imgH="130810" progId="Equation.3">
                    <p:embed/>
                  </p:oleObj>
                </mc:Choice>
                <mc:Fallback>
                  <p:oleObj name="Equation" r:id="rId4" imgW="113030" imgH="130810" progId="Equation.3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1344"/>
                          <a:ext cx="249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" name="Group 100"/>
          <p:cNvGrpSpPr/>
          <p:nvPr/>
        </p:nvGrpSpPr>
        <p:grpSpPr bwMode="auto">
          <a:xfrm>
            <a:off x="7712075" y="2141538"/>
            <a:ext cx="700088" cy="574675"/>
            <a:chOff x="4694" y="1344"/>
            <a:chExt cx="441" cy="362"/>
          </a:xfrm>
        </p:grpSpPr>
        <p:sp>
          <p:nvSpPr>
            <p:cNvPr id="7199" name="Rectangle 61"/>
            <p:cNvSpPr>
              <a:spLocks noChangeArrowheads="1"/>
            </p:cNvSpPr>
            <p:nvPr/>
          </p:nvSpPr>
          <p:spPr bwMode="auto">
            <a:xfrm>
              <a:off x="4694" y="1344"/>
              <a:ext cx="136" cy="3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7200" name="Object 78"/>
            <p:cNvGraphicFramePr>
              <a:graphicFrameLocks noChangeAspect="1"/>
            </p:cNvGraphicFramePr>
            <p:nvPr/>
          </p:nvGraphicFramePr>
          <p:xfrm>
            <a:off x="4867" y="1344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56" name="Equation" r:id="rId6" imgW="118745" imgH="130810" progId="Equation.3">
                    <p:embed/>
                  </p:oleObj>
                </mc:Choice>
                <mc:Fallback>
                  <p:oleObj name="Equation" r:id="rId6" imgW="118745" imgH="130810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7" y="1344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2" name="Group 98"/>
          <p:cNvGrpSpPr/>
          <p:nvPr/>
        </p:nvGrpSpPr>
        <p:grpSpPr bwMode="auto">
          <a:xfrm>
            <a:off x="5408613" y="2789238"/>
            <a:ext cx="1130300" cy="455612"/>
            <a:chOff x="3243" y="1752"/>
            <a:chExt cx="712" cy="287"/>
          </a:xfrm>
        </p:grpSpPr>
        <p:sp>
          <p:nvSpPr>
            <p:cNvPr id="7196" name="Line 62"/>
            <p:cNvSpPr>
              <a:spLocks noChangeShapeType="1"/>
            </p:cNvSpPr>
            <p:nvPr/>
          </p:nvSpPr>
          <p:spPr bwMode="auto">
            <a:xfrm>
              <a:off x="3334" y="1888"/>
              <a:ext cx="226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7" name="Line 63"/>
            <p:cNvSpPr>
              <a:spLocks noChangeShapeType="1"/>
            </p:cNvSpPr>
            <p:nvPr/>
          </p:nvSpPr>
          <p:spPr bwMode="auto">
            <a:xfrm>
              <a:off x="3243" y="1797"/>
              <a:ext cx="408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198" name="Object 79"/>
            <p:cNvGraphicFramePr>
              <a:graphicFrameLocks noChangeAspect="1"/>
            </p:cNvGraphicFramePr>
            <p:nvPr/>
          </p:nvGraphicFramePr>
          <p:xfrm>
            <a:off x="3687" y="1752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57" name="Equation" r:id="rId8" imgW="118745" imgH="130810" progId="Equation.3">
                    <p:embed/>
                  </p:oleObj>
                </mc:Choice>
                <mc:Fallback>
                  <p:oleObj name="Equation" r:id="rId8" imgW="118745" imgH="130810" progId="Equation.3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1752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6" name="AutoShape 87" descr="羊皮纸"/>
          <p:cNvSpPr>
            <a:spLocks noChangeArrowheads="1"/>
          </p:cNvSpPr>
          <p:nvPr/>
        </p:nvSpPr>
        <p:spPr bwMode="auto">
          <a:xfrm>
            <a:off x="7362825" y="915988"/>
            <a:ext cx="1417638" cy="381000"/>
          </a:xfrm>
          <a:prstGeom prst="wedgeRectCallout">
            <a:avLst>
              <a:gd name="adj1" fmla="val -36713"/>
              <a:gd name="adj2" fmla="val 123134"/>
            </a:avLst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电路模型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77" name="Group 97"/>
          <p:cNvGrpSpPr/>
          <p:nvPr/>
        </p:nvGrpSpPr>
        <p:grpSpPr bwMode="auto">
          <a:xfrm>
            <a:off x="5768975" y="1276350"/>
            <a:ext cx="2016125" cy="576263"/>
            <a:chOff x="3470" y="799"/>
            <a:chExt cx="1270" cy="363"/>
          </a:xfrm>
        </p:grpSpPr>
        <p:sp>
          <p:nvSpPr>
            <p:cNvPr id="7192" name="Line 65"/>
            <p:cNvSpPr>
              <a:spLocks noChangeShapeType="1"/>
            </p:cNvSpPr>
            <p:nvPr/>
          </p:nvSpPr>
          <p:spPr bwMode="auto">
            <a:xfrm>
              <a:off x="3470" y="1026"/>
              <a:ext cx="5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3" name="Line 66"/>
            <p:cNvSpPr>
              <a:spLocks noChangeShapeType="1"/>
            </p:cNvSpPr>
            <p:nvPr/>
          </p:nvSpPr>
          <p:spPr bwMode="auto">
            <a:xfrm>
              <a:off x="4286" y="1026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4" name="Line 71"/>
            <p:cNvSpPr>
              <a:spLocks noChangeShapeType="1"/>
            </p:cNvSpPr>
            <p:nvPr/>
          </p:nvSpPr>
          <p:spPr bwMode="auto">
            <a:xfrm>
              <a:off x="4105" y="845"/>
              <a:ext cx="181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5" name="Line 96"/>
            <p:cNvSpPr>
              <a:spLocks noChangeShapeType="1"/>
            </p:cNvSpPr>
            <p:nvPr/>
          </p:nvSpPr>
          <p:spPr bwMode="auto">
            <a:xfrm flipH="1">
              <a:off x="4150" y="799"/>
              <a:ext cx="91" cy="363"/>
            </a:xfrm>
            <a:prstGeom prst="line">
              <a:avLst/>
            </a:prstGeom>
            <a:noFill/>
            <a:ln w="38100" cap="sq">
              <a:solidFill>
                <a:schemeClr val="bg2"/>
              </a:solidFill>
              <a:round/>
              <a:tailEnd type="triangle" w="med" len="med"/>
            </a:ln>
            <a:effectLst>
              <a:prstShdw prst="shdw17" dist="17961" dir="2700000">
                <a:srgbClr val="991F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82" name="图片 8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836613"/>
            <a:ext cx="8286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AutoShape 16"/>
          <p:cNvSpPr>
            <a:spLocks noChangeArrowheads="1"/>
          </p:cNvSpPr>
          <p:nvPr/>
        </p:nvSpPr>
        <p:spPr bwMode="auto">
          <a:xfrm>
            <a:off x="4198938" y="2600325"/>
            <a:ext cx="906462" cy="320675"/>
          </a:xfrm>
          <a:prstGeom prst="rightArrow">
            <a:avLst>
              <a:gd name="adj1" fmla="val 50000"/>
              <a:gd name="adj2" fmla="val 92314"/>
            </a:avLst>
          </a:prstGeom>
          <a:solidFill>
            <a:srgbClr val="FF9900"/>
          </a:solidFill>
          <a:ln w="12700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84" name="矩形 83"/>
          <p:cNvSpPr>
            <a:spLocks noChangeArrowheads="1"/>
          </p:cNvSpPr>
          <p:nvPr/>
        </p:nvSpPr>
        <p:spPr bwMode="auto">
          <a:xfrm>
            <a:off x="4240213" y="21018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抽象</a:t>
            </a:r>
            <a:endParaRPr lang="zh-CN" altLang="en-US" sz="2400"/>
          </a:p>
        </p:txBody>
      </p:sp>
      <p:sp>
        <p:nvSpPr>
          <p:cNvPr id="85" name="Text Box 8"/>
          <p:cNvSpPr txBox="1">
            <a:spLocks noChangeArrowheads="1"/>
          </p:cNvSpPr>
          <p:nvPr/>
        </p:nvSpPr>
        <p:spPr bwMode="auto">
          <a:xfrm>
            <a:off x="5105400" y="4156075"/>
            <a:ext cx="3694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电路建模：集总电路抽象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7" name="Text Box 8"/>
          <p:cNvSpPr txBox="1">
            <a:spLocks noChangeArrowheads="1"/>
          </p:cNvSpPr>
          <p:nvPr/>
        </p:nvSpPr>
        <p:spPr bwMode="auto">
          <a:xfrm>
            <a:off x="4810125" y="5092700"/>
            <a:ext cx="42195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在一定约束条件下，将复杂问题简化处理！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4738688" y="6194425"/>
            <a:ext cx="4219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学习电路目的</a:t>
            </a:r>
            <a:endParaRPr kumimoji="1" lang="zh-CN" altLang="en-US" sz="2400" b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  <p:bldP spid="76" grpId="0" animBg="1"/>
      <p:bldP spid="83" grpId="0" animBg="1"/>
      <p:bldP spid="84" grpId="0"/>
      <p:bldP spid="85" grpId="0"/>
      <p:bldP spid="87" grpId="0"/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val 2"/>
          <p:cNvSpPr>
            <a:spLocks noChangeArrowheads="1"/>
          </p:cNvSpPr>
          <p:nvPr/>
        </p:nvSpPr>
        <p:spPr bwMode="auto">
          <a:xfrm>
            <a:off x="2700338" y="1574800"/>
            <a:ext cx="142875" cy="730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179388" y="900113"/>
            <a:ext cx="37449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集总电路抽象</a:t>
            </a:r>
            <a:endParaRPr kumimoji="1" lang="zh-CN" altLang="en-US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3119438" y="949325"/>
            <a:ext cx="5719762" cy="49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LCA (Lumped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Circuit Abstraction)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198" name="矩形 17"/>
          <p:cNvSpPr>
            <a:spLocks noChangeArrowheads="1"/>
          </p:cNvSpPr>
          <p:nvPr/>
        </p:nvSpPr>
        <p:spPr bwMode="auto">
          <a:xfrm>
            <a:off x="209550" y="1735138"/>
            <a:ext cx="8466138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solidFill>
                  <a:srgbClr val="FFFF00"/>
                </a:solidFill>
                <a:ea typeface="楷体_GB2312" pitchFamily="49" charset="-122"/>
              </a:rPr>
              <a:t>为了简化复杂的</a:t>
            </a:r>
            <a:r>
              <a:rPr kumimoji="1" lang="zh-CN" altLang="en-US" sz="2200" b="1" dirty="0">
                <a:ea typeface="楷体_GB2312" pitchFamily="49" charset="-122"/>
              </a:rPr>
              <a:t>电磁场物理交互作用</a:t>
            </a:r>
            <a:r>
              <a:rPr kumimoji="1" lang="zh-CN" altLang="en-US" sz="2200" b="1" dirty="0">
                <a:solidFill>
                  <a:srgbClr val="FFFF00"/>
                </a:solidFill>
                <a:ea typeface="楷体_GB2312" pitchFamily="49" charset="-122"/>
              </a:rPr>
              <a:t>现象，便于用简单的数学方法分析电路，一般要</a:t>
            </a:r>
            <a:r>
              <a:rPr kumimoji="1" lang="zh-CN" altLang="en-US" sz="2200" b="1" dirty="0">
                <a:ea typeface="楷体_GB2312" pitchFamily="49" charset="-122"/>
              </a:rPr>
              <a:t>将实际电路理想化、模型化</a:t>
            </a:r>
            <a:r>
              <a:rPr kumimoji="1" lang="zh-CN" altLang="en-US" sz="2200" b="1" dirty="0">
                <a:solidFill>
                  <a:srgbClr val="FFFF00"/>
                </a:solidFill>
                <a:ea typeface="楷体_GB2312" pitchFamily="49" charset="-122"/>
              </a:rPr>
              <a:t>，用</a:t>
            </a:r>
            <a:r>
              <a:rPr kumimoji="1" lang="zh-CN" altLang="en-US" sz="2200" b="1" dirty="0">
                <a:ea typeface="楷体_GB2312" pitchFamily="49" charset="-122"/>
              </a:rPr>
              <a:t>足以反映其电磁性质的集总（理想）电路元件或组合</a:t>
            </a:r>
            <a:r>
              <a:rPr kumimoji="1" lang="zh-CN" altLang="en-US" sz="2200" b="1" dirty="0">
                <a:solidFill>
                  <a:srgbClr val="FFFF00"/>
                </a:solidFill>
                <a:ea typeface="楷体_GB2312" pitchFamily="49" charset="-122"/>
              </a:rPr>
              <a:t>来代替实际电路中的组件，从而构成与实际电路相对应的</a:t>
            </a:r>
            <a:r>
              <a:rPr kumimoji="1" lang="zh-CN" altLang="en-US" sz="2200" b="1" dirty="0">
                <a:ea typeface="楷体_GB2312" pitchFamily="49" charset="-122"/>
              </a:rPr>
              <a:t>电路模型。</a:t>
            </a:r>
            <a:endParaRPr kumimoji="1" lang="en-US" altLang="zh-CN" sz="20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199" name="矩形 19"/>
          <p:cNvSpPr>
            <a:spLocks noChangeArrowheads="1"/>
          </p:cNvSpPr>
          <p:nvPr/>
        </p:nvSpPr>
        <p:spPr bwMode="auto">
          <a:xfrm>
            <a:off x="179388" y="3375025"/>
            <a:ext cx="84645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latin typeface="楷体_GB2312" pitchFamily="49" charset="-122"/>
                <a:ea typeface="楷体_GB2312" pitchFamily="49" charset="-122"/>
              </a:rPr>
              <a:t>集总（理想）参数元件</a:t>
            </a:r>
            <a:r>
              <a:rPr kumimoji="1" lang="zh-CN" altLang="en-US" sz="22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：简称集总元件，或</a:t>
            </a:r>
            <a:r>
              <a:rPr kumimoji="1" lang="zh-CN" altLang="en-US" sz="2200" b="1" dirty="0">
                <a:latin typeface="楷体_GB2312" pitchFamily="49" charset="-122"/>
                <a:ea typeface="楷体_GB2312" pitchFamily="49" charset="-122"/>
              </a:rPr>
              <a:t>理想电路元件</a:t>
            </a:r>
            <a:r>
              <a:rPr kumimoji="1" lang="zh-CN" altLang="en-US" sz="22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，是将电磁场物理现象用理想元件“集总”表征，假定发生的电磁过程都集中在元件内部进行，即在</a:t>
            </a:r>
            <a:r>
              <a:rPr kumimoji="1" lang="zh-CN" altLang="en-US" sz="2200" b="1" dirty="0">
                <a:latin typeface="楷体_GB2312" pitchFamily="49" charset="-122"/>
                <a:ea typeface="楷体_GB2312" pitchFamily="49" charset="-122"/>
              </a:rPr>
              <a:t>元件外部不存在任何电场与磁场</a:t>
            </a:r>
            <a:r>
              <a:rPr kumimoji="1" lang="zh-CN" altLang="en-US" sz="22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2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2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元件外部不存在电场：进出元件两端的电流相同</a:t>
            </a:r>
            <a:endParaRPr kumimoji="1" lang="en-US" altLang="zh-CN" sz="22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元件外部不存在磁场：元件两个端子之间的电压是单值 </a:t>
            </a:r>
            <a:endParaRPr kumimoji="1" lang="en-US" altLang="zh-CN" sz="20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7092950" y="4995863"/>
            <a:ext cx="469900" cy="84137"/>
          </a:xfrm>
          <a:prstGeom prst="rightArrow">
            <a:avLst>
              <a:gd name="adj1" fmla="val 50000"/>
              <a:gd name="adj2" fmla="val 92591"/>
            </a:avLst>
          </a:prstGeom>
          <a:solidFill>
            <a:srgbClr val="FF9900"/>
          </a:solidFill>
          <a:ln w="22225">
            <a:solidFill>
              <a:srgbClr val="FF99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7596188" y="480695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集总假设</a:t>
            </a:r>
            <a:endParaRPr lang="zh-CN" altLang="en-US" sz="2400">
              <a:solidFill>
                <a:srgbClr val="FF9900"/>
              </a:solidFill>
            </a:endParaRPr>
          </a:p>
        </p:txBody>
      </p:sp>
      <p:sp>
        <p:nvSpPr>
          <p:cNvPr id="8202" name="Text Box 90"/>
          <p:cNvSpPr txBox="1">
            <a:spLocks noChangeArrowheads="1"/>
          </p:cNvSpPr>
          <p:nvPr/>
        </p:nvSpPr>
        <p:spPr bwMode="auto">
          <a:xfrm>
            <a:off x="482600" y="5789613"/>
            <a:ext cx="16462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集总电路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3" name="AutoShape 91"/>
          <p:cNvSpPr>
            <a:spLocks noChangeArrowheads="1"/>
          </p:cNvSpPr>
          <p:nvPr/>
        </p:nvSpPr>
        <p:spPr bwMode="auto">
          <a:xfrm>
            <a:off x="2471738" y="5983288"/>
            <a:ext cx="533400" cy="141287"/>
          </a:xfrm>
          <a:prstGeom prst="rightArrow">
            <a:avLst>
              <a:gd name="adj1" fmla="val 50000"/>
              <a:gd name="adj2" fmla="val 94382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8204" name="Text Box 93"/>
          <p:cNvSpPr txBox="1">
            <a:spLocks noChangeArrowheads="1"/>
          </p:cNvSpPr>
          <p:nvPr/>
        </p:nvSpPr>
        <p:spPr bwMode="auto">
          <a:xfrm>
            <a:off x="3419475" y="5818188"/>
            <a:ext cx="3455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由集总元件构成的电路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219" name="Oval 2"/>
          <p:cNvSpPr>
            <a:spLocks noChangeArrowheads="1"/>
          </p:cNvSpPr>
          <p:nvPr/>
        </p:nvSpPr>
        <p:spPr bwMode="auto">
          <a:xfrm>
            <a:off x="2668588" y="836613"/>
            <a:ext cx="142875" cy="730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681038" y="941388"/>
            <a:ext cx="1728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集总元件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2409825" y="1230313"/>
            <a:ext cx="647700" cy="0"/>
          </a:xfrm>
          <a:prstGeom prst="line">
            <a:avLst/>
          </a:prstGeom>
          <a:noFill/>
          <a:ln w="76200">
            <a:solidFill>
              <a:srgbClr val="66CC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3184525" y="920750"/>
            <a:ext cx="51847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假定发生的电磁过程都集中在元件内部进行，</a:t>
            </a:r>
            <a:r>
              <a:rPr kumimoji="1" lang="zh-CN" altLang="en-US" sz="20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在元件外部不存在任何电场与磁场</a:t>
            </a:r>
            <a:endParaRPr kumimoji="1" lang="zh-CN" altLang="en-US" sz="20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1768475" y="2744788"/>
            <a:ext cx="6600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FFFF"/>
                </a:solidFill>
              </a:rPr>
              <a:t>电路</a:t>
            </a:r>
            <a:r>
              <a:rPr kumimoji="1" lang="zh-CN" altLang="en-US" sz="2400" b="1">
                <a:solidFill>
                  <a:srgbClr val="FF3300"/>
                </a:solidFill>
              </a:rPr>
              <a:t>尺寸</a:t>
            </a:r>
            <a:r>
              <a:rPr kumimoji="1" lang="zh-CN" altLang="en-US" sz="2400" b="1">
                <a:solidFill>
                  <a:srgbClr val="FFFFFF"/>
                </a:solidFill>
              </a:rPr>
              <a:t>远小于工作其上的电磁波的</a:t>
            </a:r>
            <a:r>
              <a:rPr kumimoji="1" lang="zh-CN" altLang="en-US" sz="2400" b="1">
                <a:solidFill>
                  <a:srgbClr val="FF3300"/>
                </a:solidFill>
              </a:rPr>
              <a:t>波长</a:t>
            </a:r>
            <a:endParaRPr kumimoji="1" lang="en-US" altLang="zh-CN" sz="2400" b="1">
              <a:solidFill>
                <a:srgbClr val="FFFFFF"/>
              </a:solidFill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>
            <a:off x="2419350" y="2292350"/>
            <a:ext cx="647700" cy="0"/>
          </a:xfrm>
          <a:prstGeom prst="line">
            <a:avLst/>
          </a:prstGeom>
          <a:noFill/>
          <a:ln w="76200">
            <a:solidFill>
              <a:srgbClr val="66CC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Object 11"/>
          <p:cNvGraphicFramePr>
            <a:graphicFrameLocks noChangeAspect="1"/>
          </p:cNvGraphicFramePr>
          <p:nvPr/>
        </p:nvGraphicFramePr>
        <p:xfrm>
          <a:off x="3260725" y="1928813"/>
          <a:ext cx="15843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" name="Equation" r:id="rId1" imgW="326390" imgH="95250" progId="Equation.3">
                  <p:embed/>
                </p:oleObj>
              </mc:Choice>
              <mc:Fallback>
                <p:oleObj name="Equation" r:id="rId1" imgW="326390" imgH="9525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725" y="1928813"/>
                        <a:ext cx="1584325" cy="6127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615950" y="2039938"/>
            <a:ext cx="1800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集总条件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227" name="矩形 2"/>
          <p:cNvSpPr>
            <a:spLocks noChangeArrowheads="1"/>
          </p:cNvSpPr>
          <p:nvPr/>
        </p:nvSpPr>
        <p:spPr bwMode="auto">
          <a:xfrm>
            <a:off x="323850" y="3357563"/>
            <a:ext cx="843280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rgbClr val="FFFF00"/>
                </a:solidFill>
                <a:ea typeface="楷体_GB2312" pitchFamily="49" charset="-122"/>
              </a:rPr>
              <a:t>集总参数元件假定：在任何时刻，流入两端元件一个端子的电流等于从另一端子流出的电流；且两个端子间的电压为定值。</a:t>
            </a:r>
            <a:endParaRPr kumimoji="1" lang="en-US" altLang="zh-CN" sz="2000" b="1" dirty="0">
              <a:solidFill>
                <a:srgbClr val="FFFF00"/>
              </a:solidFill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0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/>
              <a:t>如果元件外部有电场，进、出端子的电流就有可能不同；如果元件外部有磁场，两个端子之间的电压就可能不是定值</a:t>
            </a:r>
            <a:endParaRPr lang="zh-CN" altLang="en-US" sz="2000" dirty="0"/>
          </a:p>
        </p:txBody>
      </p:sp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287338" y="5445125"/>
            <a:ext cx="8677275" cy="132273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以音频信号为例：频率 </a:t>
            </a:r>
            <a:r>
              <a:rPr kumimoji="1" lang="en-US" altLang="zh-CN" sz="20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f </a:t>
            </a:r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= 20 kHz, </a:t>
            </a:r>
            <a:r>
              <a:rPr kumimoji="1"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光速 </a:t>
            </a:r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v =3</a:t>
            </a:r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10</a:t>
            </a:r>
            <a:r>
              <a:rPr kumimoji="1" lang="en-US" altLang="zh-CN" sz="2000" b="1" baseline="30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8</a:t>
            </a:r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m/s, </a:t>
            </a:r>
            <a:r>
              <a:rPr kumimoji="1"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则波长  </a:t>
            </a:r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 v/f = 15 km</a:t>
            </a:r>
            <a:endParaRPr kumimoji="1" lang="en-US" altLang="zh-CN" sz="20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大部分实验室里的电路板及其元器件的尺寸都满足集总假设条件</a:t>
            </a:r>
            <a:endParaRPr kumimoji="1" lang="en-US" altLang="zh-CN" sz="2000" b="1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远距离的输电线路、天线电路、雷达、微波设备等不满足集总假设条件</a:t>
            </a:r>
            <a:endParaRPr kumimoji="1"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229" name="Text Box 21"/>
          <p:cNvSpPr txBox="1">
            <a:spLocks noChangeArrowheads="1"/>
          </p:cNvSpPr>
          <p:nvPr/>
        </p:nvSpPr>
        <p:spPr bwMode="auto">
          <a:xfrm>
            <a:off x="28575" y="4878388"/>
            <a:ext cx="1323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实例</a:t>
            </a:r>
            <a:r>
              <a:rPr kumimoji="1" lang="en-US" altLang="zh-CN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1:</a:t>
            </a:r>
            <a:endParaRPr kumimoji="1" lang="zh-CN" altLang="en-US" dirty="0">
              <a:solidFill>
                <a:srgbClr val="FA7748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14929" y="1379535"/>
            <a:ext cx="64150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已知真空中电磁波的传播速度与光速相同，即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53129" y="1847848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i="1">
                <a:solidFill>
                  <a:srgbClr val="FFFF00"/>
                </a:solidFill>
              </a:rPr>
              <a:t>v = </a:t>
            </a:r>
            <a:r>
              <a:rPr lang="en-US" altLang="zh-CN" sz="2400" b="1">
                <a:solidFill>
                  <a:srgbClr val="FFFF00"/>
                </a:solidFill>
              </a:rPr>
              <a:t>3×10</a:t>
            </a:r>
            <a:r>
              <a:rPr lang="en-US" altLang="zh-CN" sz="2400" b="1" baseline="30000">
                <a:solidFill>
                  <a:srgbClr val="FFFF00"/>
                </a:solidFill>
              </a:rPr>
              <a:t>8 </a:t>
            </a:r>
            <a:r>
              <a:rPr lang="en-US" altLang="zh-CN" sz="2400" b="1">
                <a:solidFill>
                  <a:srgbClr val="FFFF00"/>
                </a:solidFill>
              </a:rPr>
              <a:t> m/s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</a:rPr>
              <a:t> </a:t>
            </a:r>
            <a:endParaRPr lang="zh-CN" altLang="en-US" sz="2400" b="1">
              <a:solidFill>
                <a:srgbClr val="FFFF00"/>
              </a:solidFill>
              <a:latin typeface="楷体_GB2312" pitchFamily="49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14929" y="2346323"/>
            <a:ext cx="79263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5715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</a:rPr>
              <a:t>(1) 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</a:rPr>
              <a:t>若电路的工作频率为</a:t>
            </a:r>
            <a:r>
              <a:rPr lang="en-US" altLang="zh-CN" sz="2400" b="1" i="1">
                <a:solidFill>
                  <a:srgbClr val="FFFF00"/>
                </a:solidFill>
              </a:rPr>
              <a:t>f </a:t>
            </a:r>
            <a:r>
              <a:rPr lang="en-US" altLang="zh-CN" sz="2400" b="1">
                <a:solidFill>
                  <a:srgbClr val="FFFF00"/>
                </a:solidFill>
              </a:rPr>
              <a:t>=50 Hz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</a:rPr>
              <a:t>，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</a:rPr>
              <a:t>则 </a:t>
            </a:r>
            <a:endParaRPr lang="zh-CN" altLang="en-US" sz="2400" b="1">
              <a:solidFill>
                <a:srgbClr val="FFFF00"/>
              </a:solidFill>
              <a:latin typeface="楷体_GB2312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400" b="1">
                <a:solidFill>
                  <a:srgbClr val="FFFF00"/>
                </a:solidFill>
                <a:latin typeface="楷体_GB2312" pitchFamily="49" charset="-122"/>
              </a:rPr>
              <a:t>      周期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</a:rPr>
              <a:t> </a:t>
            </a:r>
            <a:r>
              <a:rPr lang="en-US" altLang="zh-CN" sz="2400" b="1">
                <a:solidFill>
                  <a:srgbClr val="FFFF00"/>
                </a:solidFill>
              </a:rPr>
              <a:t>T = 1/</a:t>
            </a:r>
            <a:r>
              <a:rPr lang="en-US" altLang="zh-CN" sz="2400" b="1" i="1">
                <a:solidFill>
                  <a:srgbClr val="FFFF00"/>
                </a:solidFill>
              </a:rPr>
              <a:t>f</a:t>
            </a:r>
            <a:r>
              <a:rPr lang="en-US" altLang="zh-CN" sz="2400" b="1">
                <a:solidFill>
                  <a:srgbClr val="FFFF00"/>
                </a:solidFill>
              </a:rPr>
              <a:t> = 1/50 = 0.02 s</a:t>
            </a:r>
            <a:endParaRPr lang="en-US" altLang="zh-CN" sz="2400" b="1">
              <a:solidFill>
                <a:srgbClr val="FFFF00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</a:rPr>
              <a:t>      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</a:rPr>
              <a:t>波长 </a:t>
            </a:r>
            <a:r>
              <a:rPr lang="zh-CN" altLang="en-US" sz="2400" b="1" i="1">
                <a:solidFill>
                  <a:srgbClr val="FFFF00"/>
                </a:solidFill>
                <a:sym typeface="Symbol" panose="05050102010706020507" pitchFamily="18" charset="2"/>
              </a:rPr>
              <a:t></a:t>
            </a:r>
            <a:r>
              <a:rPr lang="zh-CN" altLang="en-US" sz="2400" b="1">
                <a:solidFill>
                  <a:srgbClr val="FFFF00"/>
                </a:solidFill>
                <a:sym typeface="Symbol" panose="05050102010706020507" pitchFamily="18" charset="2"/>
              </a:rPr>
              <a:t> =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v/</a:t>
            </a:r>
            <a:r>
              <a:rPr lang="en-US" altLang="zh-CN" sz="2400" b="1" i="1">
                <a:solidFill>
                  <a:srgbClr val="FFFF00"/>
                </a:solidFill>
              </a:rPr>
              <a:t> f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= </a:t>
            </a:r>
            <a:r>
              <a:rPr lang="en-US" altLang="en-US" sz="2400" b="1">
                <a:solidFill>
                  <a:srgbClr val="FFFF00"/>
                </a:solidFill>
              </a:rPr>
              <a:t>3×10</a:t>
            </a:r>
            <a:r>
              <a:rPr lang="en-US" altLang="zh-CN" sz="2400" b="1" baseline="30000">
                <a:solidFill>
                  <a:srgbClr val="FFFF00"/>
                </a:solidFill>
              </a:rPr>
              <a:t>8</a:t>
            </a:r>
            <a:r>
              <a:rPr lang="en-US" altLang="en-US" sz="2400" b="1">
                <a:solidFill>
                  <a:srgbClr val="FFFF00"/>
                </a:solidFill>
              </a:rPr>
              <a:t> </a:t>
            </a:r>
            <a:r>
              <a:rPr lang="en-US" altLang="en-US" sz="2400" b="1">
                <a:solidFill>
                  <a:srgbClr val="FFFF00"/>
                </a:solidFill>
                <a:sym typeface="Symbol" panose="05050102010706020507" pitchFamily="18" charset="2"/>
              </a:rPr>
              <a:t>0.02 = 6000 </a:t>
            </a:r>
            <a:r>
              <a:rPr lang="en-US" altLang="zh-CN" sz="2400" b="1">
                <a:solidFill>
                  <a:srgbClr val="FFFF00"/>
                </a:solidFill>
                <a:sym typeface="Symbol" panose="05050102010706020507" pitchFamily="18" charset="2"/>
              </a:rPr>
              <a:t>km</a:t>
            </a:r>
            <a:endParaRPr lang="en-US" altLang="zh-CN" sz="2400" b="1">
              <a:solidFill>
                <a:srgbClr val="FFFF00"/>
              </a:solidFill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905529" y="358774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楷体_GB2312" pitchFamily="49" charset="-122"/>
              </a:rPr>
              <a:t>一般电路尺寸远小于</a:t>
            </a:r>
            <a:r>
              <a:rPr lang="zh-CN" altLang="en-US" sz="2400" b="1" i="1">
                <a:sym typeface="Symbol" panose="05050102010706020507" pitchFamily="18" charset="2"/>
              </a:rPr>
              <a:t></a:t>
            </a:r>
            <a:r>
              <a:rPr lang="zh-CN" altLang="en-US" sz="2400" b="1" i="1">
                <a:latin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1">
                <a:latin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n-US" sz="2400" b="1">
              <a:latin typeface="楷体_GB2312" pitchFamily="49" charset="-122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434359" y="4086223"/>
            <a:ext cx="7169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952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FFFF00"/>
                </a:solidFill>
                <a:latin typeface="楷体_GB2312" pitchFamily="49" charset="-122"/>
              </a:rPr>
              <a:t>(2) 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</a:rPr>
              <a:t>若电路的工作频率为</a:t>
            </a:r>
            <a:r>
              <a:rPr lang="en-US" altLang="zh-CN" sz="2400" b="1" i="1" dirty="0">
                <a:solidFill>
                  <a:srgbClr val="FFFF00"/>
                </a:solidFill>
              </a:rPr>
              <a:t>f </a:t>
            </a:r>
            <a:r>
              <a:rPr lang="en-US" altLang="zh-CN" sz="2400" b="1" dirty="0">
                <a:solidFill>
                  <a:srgbClr val="FFFF00"/>
                </a:solidFill>
              </a:rPr>
              <a:t>=5000 MHz</a:t>
            </a:r>
            <a:r>
              <a:rPr lang="en-US" altLang="zh-CN" sz="2400" b="1" dirty="0">
                <a:solidFill>
                  <a:srgbClr val="FFFF00"/>
                </a:solidFill>
                <a:latin typeface="楷体_GB2312" pitchFamily="49" charset="-122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</a:rPr>
              <a:t>则</a:t>
            </a:r>
            <a:endParaRPr lang="zh-CN" altLang="en-US" sz="2400" b="1" dirty="0">
              <a:solidFill>
                <a:srgbClr val="FFFF00"/>
              </a:solidFill>
              <a:latin typeface="楷体_GB2312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400" b="1" dirty="0">
                <a:solidFill>
                  <a:srgbClr val="FFFF00"/>
                </a:solidFill>
                <a:latin typeface="楷体_GB2312" pitchFamily="49" charset="-122"/>
              </a:rPr>
              <a:t>     周期</a:t>
            </a:r>
            <a:r>
              <a:rPr lang="en-US" altLang="zh-CN" sz="2400" b="1" dirty="0">
                <a:solidFill>
                  <a:srgbClr val="FFFF00"/>
                </a:solidFill>
              </a:rPr>
              <a:t>T = 1/</a:t>
            </a:r>
            <a:r>
              <a:rPr lang="en-US" altLang="zh-CN" sz="2400" b="1" i="1" dirty="0">
                <a:solidFill>
                  <a:srgbClr val="FFFF00"/>
                </a:solidFill>
              </a:rPr>
              <a:t>f</a:t>
            </a:r>
            <a:r>
              <a:rPr lang="en-US" altLang="zh-CN" sz="2400" b="1" dirty="0">
                <a:solidFill>
                  <a:srgbClr val="FFFF00"/>
                </a:solidFill>
              </a:rPr>
              <a:t>  = 0.0002</a:t>
            </a:r>
            <a:r>
              <a:rPr lang="en-US" altLang="zh-CN" sz="2400" b="1" dirty="0">
                <a:solidFill>
                  <a:srgbClr val="FFFF00"/>
                </a:solidFill>
                <a:sym typeface="Symbol" panose="05050102010706020507" pitchFamily="18" charset="2"/>
              </a:rPr>
              <a:t>10</a:t>
            </a:r>
            <a:r>
              <a:rPr lang="en-US" altLang="zh-CN" sz="2400" b="1" baseline="30000" dirty="0">
                <a:solidFill>
                  <a:srgbClr val="FFFF00"/>
                </a:solidFill>
                <a:sym typeface="Symbol" panose="05050102010706020507" pitchFamily="18" charset="2"/>
              </a:rPr>
              <a:t>–6</a:t>
            </a:r>
            <a:r>
              <a:rPr lang="en-US" altLang="zh-CN" sz="2400" b="1" dirty="0">
                <a:solidFill>
                  <a:srgbClr val="FFFF00"/>
                </a:solidFill>
                <a:sym typeface="Symbol" panose="05050102010706020507" pitchFamily="18" charset="2"/>
              </a:rPr>
              <a:t> s</a:t>
            </a:r>
            <a:r>
              <a:rPr lang="en-US" altLang="zh-CN" sz="2400" b="1" dirty="0">
                <a:solidFill>
                  <a:srgbClr val="FFFF00"/>
                </a:solidFill>
              </a:rPr>
              <a:t> = 0.002 ns</a:t>
            </a:r>
            <a:endParaRPr lang="en-US" altLang="zh-CN" sz="2400" b="1" dirty="0">
              <a:solidFill>
                <a:srgbClr val="FFFF00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FFFF00"/>
                </a:solidFill>
                <a:latin typeface="楷体_GB2312" pitchFamily="49" charset="-122"/>
              </a:rPr>
              <a:t>     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</a:rPr>
              <a:t>波长</a:t>
            </a:r>
            <a:r>
              <a:rPr lang="zh-CN" altLang="en-US" sz="2400" b="1" i="1" dirty="0">
                <a:solidFill>
                  <a:srgbClr val="FFFF00"/>
                </a:solidFill>
                <a:sym typeface="Symbol" panose="05050102010706020507" pitchFamily="18" charset="2"/>
              </a:rPr>
              <a:t></a:t>
            </a:r>
            <a:r>
              <a:rPr lang="zh-CN" altLang="en-US" sz="2400" b="1" dirty="0">
                <a:solidFill>
                  <a:srgbClr val="FFFF00"/>
                </a:solidFill>
                <a:sym typeface="Symbol" panose="05050102010706020507" pitchFamily="18" charset="2"/>
              </a:rPr>
              <a:t> = </a:t>
            </a:r>
            <a:r>
              <a:rPr lang="en-US" altLang="en-US" sz="2400" b="1" dirty="0">
                <a:solidFill>
                  <a:srgbClr val="FFFF00"/>
                </a:solidFill>
              </a:rPr>
              <a:t>3×10</a:t>
            </a:r>
            <a:r>
              <a:rPr lang="en-US" altLang="zh-CN" sz="2400" b="1" baseline="30000" dirty="0">
                <a:solidFill>
                  <a:srgbClr val="FFFF00"/>
                </a:solidFill>
              </a:rPr>
              <a:t>8</a:t>
            </a:r>
            <a:r>
              <a:rPr lang="en-US" altLang="en-US" sz="2400" b="1" dirty="0">
                <a:solidFill>
                  <a:srgbClr val="FFFF00"/>
                </a:solidFill>
              </a:rPr>
              <a:t> </a:t>
            </a:r>
            <a:r>
              <a:rPr lang="en-US" altLang="en-US" sz="2400" b="1" dirty="0">
                <a:solidFill>
                  <a:srgbClr val="FFFF00"/>
                </a:solidFill>
                <a:sym typeface="Symbol" panose="05050102010706020507" pitchFamily="18" charset="2"/>
              </a:rPr>
              <a:t></a:t>
            </a:r>
            <a:r>
              <a:rPr lang="zh-CN" altLang="en-US" sz="2400" b="1" dirty="0">
                <a:solidFill>
                  <a:srgbClr val="FFFF00"/>
                </a:solidFill>
              </a:rPr>
              <a:t>0.0</a:t>
            </a:r>
            <a:r>
              <a:rPr lang="en-US" altLang="zh-CN" sz="2400" b="1" dirty="0">
                <a:solidFill>
                  <a:srgbClr val="FFFF00"/>
                </a:solidFill>
              </a:rPr>
              <a:t>00</a:t>
            </a:r>
            <a:r>
              <a:rPr lang="zh-CN" altLang="en-US" sz="2400" b="1" dirty="0">
                <a:solidFill>
                  <a:srgbClr val="FFFF00"/>
                </a:solidFill>
              </a:rPr>
              <a:t>2</a:t>
            </a:r>
            <a:r>
              <a:rPr lang="zh-CN" altLang="en-US" sz="2400" b="1" dirty="0">
                <a:solidFill>
                  <a:srgbClr val="FFFF00"/>
                </a:solidFill>
                <a:sym typeface="Symbol" panose="05050102010706020507" pitchFamily="18" charset="2"/>
              </a:rPr>
              <a:t>10</a:t>
            </a:r>
            <a:r>
              <a:rPr lang="zh-CN" altLang="en-US" sz="2400" b="1" baseline="30000" dirty="0">
                <a:solidFill>
                  <a:srgbClr val="FFFF00"/>
                </a:solidFill>
                <a:sym typeface="Symbol" panose="05050102010706020507" pitchFamily="18" charset="2"/>
              </a:rPr>
              <a:t>–6</a:t>
            </a:r>
            <a:r>
              <a:rPr lang="zh-CN" altLang="en-US" sz="2400" b="1" dirty="0">
                <a:solidFill>
                  <a:srgbClr val="FFFF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sym typeface="Symbol" panose="05050102010706020507" pitchFamily="18" charset="2"/>
              </a:rPr>
              <a:t>m</a:t>
            </a:r>
            <a:r>
              <a:rPr lang="en-US" altLang="en-US" sz="2400" b="1" dirty="0">
                <a:solidFill>
                  <a:srgbClr val="FFFF00"/>
                </a:solidFill>
                <a:sym typeface="Symbol" panose="05050102010706020507" pitchFamily="18" charset="2"/>
              </a:rPr>
              <a:t>= </a:t>
            </a:r>
            <a:r>
              <a:rPr lang="en-US" altLang="zh-CN" sz="2400" b="1" dirty="0">
                <a:solidFill>
                  <a:srgbClr val="FFFF00"/>
                </a:solidFill>
                <a:sym typeface="Symbol" panose="05050102010706020507" pitchFamily="18" charset="2"/>
              </a:rPr>
              <a:t>0.0</a:t>
            </a:r>
            <a:r>
              <a:rPr lang="en-US" altLang="en-US" sz="2400" b="1" dirty="0">
                <a:solidFill>
                  <a:srgbClr val="FFFF00"/>
                </a:solidFill>
                <a:sym typeface="Symbol" panose="05050102010706020507" pitchFamily="18" charset="2"/>
              </a:rPr>
              <a:t>6 </a:t>
            </a:r>
            <a:r>
              <a:rPr lang="en-US" altLang="zh-CN" sz="2400" b="1" dirty="0">
                <a:solidFill>
                  <a:srgbClr val="FFFF00"/>
                </a:solidFill>
                <a:sym typeface="Symbol" panose="05050102010706020507" pitchFamily="18" charset="2"/>
              </a:rPr>
              <a:t>m= 6 cm</a:t>
            </a:r>
            <a:endParaRPr lang="en-US" altLang="zh-CN" sz="2400" b="1" dirty="0">
              <a:solidFill>
                <a:srgbClr val="FFFF00"/>
              </a:solidFill>
              <a:sym typeface="Symbol" panose="05050102010706020507" pitchFamily="18" charset="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932834" y="5368923"/>
            <a:ext cx="6172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楷体_GB2312" pitchFamily="49" charset="-122"/>
              </a:rPr>
              <a:t>此时一般电路尺寸均与</a:t>
            </a:r>
            <a:r>
              <a:rPr lang="zh-CN" altLang="en-US" sz="2400" i="1" dirty="0">
                <a:solidFill>
                  <a:schemeClr val="tx2"/>
                </a:solidFill>
                <a:sym typeface="Symbol" panose="05050102010706020507" pitchFamily="18" charset="2"/>
              </a:rPr>
              <a:t></a:t>
            </a:r>
            <a:r>
              <a:rPr lang="zh-CN" altLang="en-US" sz="2400" dirty="0">
                <a:solidFill>
                  <a:schemeClr val="tx2"/>
                </a:solidFill>
                <a:latin typeface="楷体_GB2312" pitchFamily="49" charset="-122"/>
                <a:sym typeface="Symbol" panose="05050102010706020507" pitchFamily="18" charset="2"/>
              </a:rPr>
              <a:t>可比，</a:t>
            </a:r>
            <a:r>
              <a:rPr lang="zh-CN" altLang="en-US" sz="2400" dirty="0">
                <a:solidFill>
                  <a:srgbClr val="FF0066"/>
                </a:solidFill>
                <a:latin typeface="楷体_GB2312" pitchFamily="49" charset="-122"/>
                <a:sym typeface="Symbol" panose="05050102010706020507" pitchFamily="18" charset="2"/>
              </a:rPr>
              <a:t>所以电路在高频情况下不能视为集总参数电路。</a:t>
            </a:r>
            <a:endParaRPr lang="zh-CN" altLang="en-US" sz="2400" dirty="0">
              <a:solidFill>
                <a:srgbClr val="FF0066"/>
              </a:solidFill>
              <a:latin typeface="楷体_GB2312" pitchFamily="49" charset="-122"/>
            </a:endParaRPr>
          </a:p>
        </p:txBody>
      </p:sp>
      <p:sp>
        <p:nvSpPr>
          <p:cNvPr id="10248" name="Text Box 21"/>
          <p:cNvSpPr txBox="1">
            <a:spLocks noChangeArrowheads="1"/>
          </p:cNvSpPr>
          <p:nvPr/>
        </p:nvSpPr>
        <p:spPr bwMode="auto">
          <a:xfrm>
            <a:off x="0" y="757237"/>
            <a:ext cx="1323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实例</a:t>
            </a:r>
            <a:r>
              <a:rPr kumimoji="1" lang="en-US" altLang="zh-CN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2:</a:t>
            </a:r>
            <a:endParaRPr kumimoji="1" lang="zh-CN" altLang="en-US" dirty="0">
              <a:solidFill>
                <a:srgbClr val="FA7748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0249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3" name="Text Box 93"/>
          <p:cNvSpPr txBox="1">
            <a:spLocks noChangeArrowheads="1"/>
          </p:cNvSpPr>
          <p:nvPr/>
        </p:nvSpPr>
        <p:spPr bwMode="auto">
          <a:xfrm>
            <a:off x="4211638" y="6430963"/>
            <a:ext cx="49323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1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本书各章节讨论的是由集总元件相互连接构成的电路</a:t>
            </a:r>
            <a:endParaRPr kumimoji="1" lang="zh-CN" altLang="en-US" sz="1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11188" y="765175"/>
            <a:ext cx="647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</a:rPr>
              <a:t>例</a:t>
            </a:r>
            <a:endParaRPr kumimoji="1" lang="zh-CN" altLang="en-US" b="1">
              <a:latin typeface="Times New Roman" panose="02020603050405020304" pitchFamily="18" charset="0"/>
            </a:endParaRPr>
          </a:p>
        </p:txBody>
      </p:sp>
      <p:grpSp>
        <p:nvGrpSpPr>
          <p:cNvPr id="9" name="Group 9"/>
          <p:cNvGrpSpPr/>
          <p:nvPr/>
        </p:nvGrpSpPr>
        <p:grpSpPr bwMode="auto">
          <a:xfrm>
            <a:off x="828675" y="3648605"/>
            <a:ext cx="2736850" cy="1728787"/>
            <a:chOff x="3787" y="255"/>
            <a:chExt cx="1587" cy="998"/>
          </a:xfrm>
        </p:grpSpPr>
        <p:grpSp>
          <p:nvGrpSpPr>
            <p:cNvPr id="10" name="Group 10"/>
            <p:cNvGrpSpPr/>
            <p:nvPr/>
          </p:nvGrpSpPr>
          <p:grpSpPr bwMode="auto">
            <a:xfrm>
              <a:off x="3787" y="346"/>
              <a:ext cx="1587" cy="907"/>
              <a:chOff x="3787" y="346"/>
              <a:chExt cx="1587" cy="907"/>
            </a:xfrm>
          </p:grpSpPr>
          <p:pic>
            <p:nvPicPr>
              <p:cNvPr id="13" name="Picture 11" descr="7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346"/>
                <a:ext cx="1587" cy="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 flipV="1">
                <a:off x="3969" y="799"/>
                <a:ext cx="363" cy="27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V="1">
                <a:off x="4649" y="754"/>
                <a:ext cx="363" cy="27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3969" y="618"/>
                <a:ext cx="408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i</a:t>
                </a:r>
                <a:endParaRPr kumimoji="1"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17" name="Text Box 15"/>
              <p:cNvSpPr txBox="1">
                <a:spLocks noChangeArrowheads="1"/>
              </p:cNvSpPr>
              <p:nvPr/>
            </p:nvSpPr>
            <p:spPr bwMode="auto">
              <a:xfrm>
                <a:off x="4785" y="799"/>
                <a:ext cx="408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i</a:t>
                </a:r>
                <a:endParaRPr kumimoji="1"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V="1">
              <a:off x="4105" y="391"/>
              <a:ext cx="1088" cy="81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830" y="255"/>
              <a:ext cx="273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z</a:t>
              </a:r>
              <a:endParaRPr kumimoji="1"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sp>
        <p:nvSpPr>
          <p:cNvPr id="18" name="AutoShape 18" descr="羊皮纸"/>
          <p:cNvSpPr>
            <a:spLocks noChangeArrowheads="1"/>
          </p:cNvSpPr>
          <p:nvPr/>
        </p:nvSpPr>
        <p:spPr bwMode="auto">
          <a:xfrm>
            <a:off x="7380287" y="2569105"/>
            <a:ext cx="1295400" cy="863600"/>
          </a:xfrm>
          <a:prstGeom prst="wedgeRoundRectCallout">
            <a:avLst>
              <a:gd name="adj1" fmla="val -56370"/>
              <a:gd name="adj2" fmla="val 106435"/>
              <a:gd name="adj3" fmla="val 1666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集总参数电路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19" name="Group 19"/>
          <p:cNvGrpSpPr/>
          <p:nvPr/>
        </p:nvGrpSpPr>
        <p:grpSpPr bwMode="auto">
          <a:xfrm>
            <a:off x="4572000" y="3648605"/>
            <a:ext cx="3113087" cy="1989137"/>
            <a:chOff x="793" y="2238"/>
            <a:chExt cx="1961" cy="1253"/>
          </a:xfrm>
        </p:grpSpPr>
        <p:graphicFrame>
          <p:nvGraphicFramePr>
            <p:cNvPr id="20" name="Object 20"/>
            <p:cNvGraphicFramePr>
              <a:graphicFrameLocks noChangeAspect="1"/>
            </p:cNvGraphicFramePr>
            <p:nvPr/>
          </p:nvGraphicFramePr>
          <p:xfrm>
            <a:off x="793" y="2840"/>
            <a:ext cx="423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41" name="公式" r:id="rId3" imgW="225425" imgH="142240" progId="Equation.3">
                    <p:embed/>
                  </p:oleObj>
                </mc:Choice>
                <mc:Fallback>
                  <p:oleObj name="公式" r:id="rId3" imgW="225425" imgH="14224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2840"/>
                          <a:ext cx="423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1043" y="2568"/>
              <a:ext cx="2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华文中宋" panose="02010600040101010101" pitchFamily="2" charset="-122"/>
                  <a:ea typeface="楷体_GB2312" pitchFamily="49" charset="-122"/>
                </a:rPr>
                <a:t>+</a:t>
              </a:r>
              <a:endParaRPr kumimoji="1" lang="en-US" altLang="zh-CN" sz="2400" b="1">
                <a:latin typeface="华文中宋" panose="02010600040101010101" pitchFamily="2" charset="-122"/>
                <a:ea typeface="楷体_GB2312" pitchFamily="49" charset="-122"/>
              </a:endParaRP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997" y="3203"/>
              <a:ext cx="2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华文中宋" panose="02010600040101010101" pitchFamily="2" charset="-122"/>
                  <a:ea typeface="楷体_GB2312" pitchFamily="49" charset="-122"/>
                </a:rPr>
                <a:t>-</a:t>
              </a:r>
              <a:endParaRPr kumimoji="1" lang="en-US" altLang="zh-CN" sz="2400" b="1">
                <a:latin typeface="华文中宋" panose="02010600040101010101" pitchFamily="2" charset="-122"/>
                <a:ea typeface="楷体_GB2312" pitchFamily="49" charset="-122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2154" y="2658"/>
              <a:ext cx="409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4" name="Object 24"/>
            <p:cNvGraphicFramePr>
              <a:graphicFrameLocks noChangeAspect="1"/>
            </p:cNvGraphicFramePr>
            <p:nvPr/>
          </p:nvGraphicFramePr>
          <p:xfrm>
            <a:off x="2381" y="2704"/>
            <a:ext cx="373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42" name="公式" r:id="rId5" imgW="189865" imgH="142240" progId="Equation.3">
                    <p:embed/>
                  </p:oleObj>
                </mc:Choice>
                <mc:Fallback>
                  <p:oleObj name="公式" r:id="rId5" imgW="189865" imgH="14224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2704"/>
                          <a:ext cx="373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5"/>
            <p:cNvGraphicFramePr>
              <a:graphicFrameLocks noChangeAspect="1"/>
            </p:cNvGraphicFramePr>
            <p:nvPr/>
          </p:nvGraphicFramePr>
          <p:xfrm>
            <a:off x="1673" y="2238"/>
            <a:ext cx="22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43" name="公式" r:id="rId7" imgW="71120" imgH="95250" progId="Equation.3">
                    <p:embed/>
                  </p:oleObj>
                </mc:Choice>
                <mc:Fallback>
                  <p:oleObj name="公式" r:id="rId7" imgW="71120" imgH="9525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3" y="2238"/>
                          <a:ext cx="22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6"/>
            <p:cNvGraphicFramePr>
              <a:graphicFrameLocks noChangeAspect="1"/>
            </p:cNvGraphicFramePr>
            <p:nvPr/>
          </p:nvGraphicFramePr>
          <p:xfrm>
            <a:off x="1519" y="2840"/>
            <a:ext cx="242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44" name="公式" r:id="rId9" imgW="83185" imgH="106680" progId="Equation.3">
                    <p:embed/>
                  </p:oleObj>
                </mc:Choice>
                <mc:Fallback>
                  <p:oleObj name="公式" r:id="rId9" imgW="83185" imgH="10668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2840"/>
                          <a:ext cx="242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" name="Group 27"/>
            <p:cNvGrpSpPr/>
            <p:nvPr/>
          </p:nvGrpSpPr>
          <p:grpSpPr bwMode="auto">
            <a:xfrm>
              <a:off x="1043" y="2477"/>
              <a:ext cx="952" cy="998"/>
              <a:chOff x="431" y="1253"/>
              <a:chExt cx="952" cy="998"/>
            </a:xfrm>
          </p:grpSpPr>
          <p:grpSp>
            <p:nvGrpSpPr>
              <p:cNvPr id="32" name="Group 28"/>
              <p:cNvGrpSpPr/>
              <p:nvPr/>
            </p:nvGrpSpPr>
            <p:grpSpPr bwMode="auto">
              <a:xfrm>
                <a:off x="1020" y="1253"/>
                <a:ext cx="318" cy="181"/>
                <a:chOff x="1020" y="1616"/>
                <a:chExt cx="273" cy="136"/>
              </a:xfrm>
            </p:grpSpPr>
            <p:sp>
              <p:nvSpPr>
                <p:cNvPr id="40" name="AutoShape 29"/>
                <p:cNvSpPr>
                  <a:spLocks noChangeArrowheads="1"/>
                </p:cNvSpPr>
                <p:nvPr/>
              </p:nvSpPr>
              <p:spPr bwMode="auto">
                <a:xfrm>
                  <a:off x="1020" y="1616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90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2" y="12045"/>
                      </a:moveTo>
                      <a:cubicBezTo>
                        <a:pt x="24" y="11631"/>
                        <a:pt x="0" y="11216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216"/>
                        <a:pt x="21575" y="11631"/>
                        <a:pt x="21527" y="12045"/>
                      </a:cubicBezTo>
                      <a:cubicBezTo>
                        <a:pt x="21575" y="11631"/>
                        <a:pt x="21600" y="11216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216"/>
                        <a:pt x="24" y="11631"/>
                        <a:pt x="72" y="12045"/>
                      </a:cubicBezTo>
                      <a:close/>
                    </a:path>
                  </a:pathLst>
                </a:custGeom>
                <a:noFill/>
                <a:ln w="38100" algn="ctr">
                  <a:solidFill>
                    <a:srgbClr val="FF99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AutoShape 30"/>
                <p:cNvSpPr>
                  <a:spLocks noChangeArrowheads="1"/>
                </p:cNvSpPr>
                <p:nvPr/>
              </p:nvSpPr>
              <p:spPr bwMode="auto">
                <a:xfrm>
                  <a:off x="1111" y="1616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90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2" y="12045"/>
                      </a:moveTo>
                      <a:cubicBezTo>
                        <a:pt x="24" y="11631"/>
                        <a:pt x="0" y="11216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216"/>
                        <a:pt x="21575" y="11631"/>
                        <a:pt x="21527" y="12045"/>
                      </a:cubicBezTo>
                      <a:cubicBezTo>
                        <a:pt x="21575" y="11631"/>
                        <a:pt x="21600" y="11216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216"/>
                        <a:pt x="24" y="11631"/>
                        <a:pt x="72" y="12045"/>
                      </a:cubicBezTo>
                      <a:close/>
                    </a:path>
                  </a:pathLst>
                </a:custGeom>
                <a:noFill/>
                <a:ln w="38100" algn="ctr">
                  <a:solidFill>
                    <a:srgbClr val="FF99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AutoShape 31"/>
                <p:cNvSpPr>
                  <a:spLocks noChangeArrowheads="1"/>
                </p:cNvSpPr>
                <p:nvPr/>
              </p:nvSpPr>
              <p:spPr bwMode="auto">
                <a:xfrm>
                  <a:off x="1202" y="1616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90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2" y="12045"/>
                      </a:moveTo>
                      <a:cubicBezTo>
                        <a:pt x="24" y="11631"/>
                        <a:pt x="0" y="11216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216"/>
                        <a:pt x="21575" y="11631"/>
                        <a:pt x="21527" y="12045"/>
                      </a:cubicBezTo>
                      <a:cubicBezTo>
                        <a:pt x="21575" y="11631"/>
                        <a:pt x="21600" y="11216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216"/>
                        <a:pt x="24" y="11631"/>
                        <a:pt x="72" y="12045"/>
                      </a:cubicBezTo>
                      <a:close/>
                    </a:path>
                  </a:pathLst>
                </a:custGeom>
                <a:noFill/>
                <a:ln w="38100" algn="ctr">
                  <a:solidFill>
                    <a:srgbClr val="FF99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 bwMode="auto">
              <a:xfrm>
                <a:off x="657" y="1752"/>
                <a:ext cx="227" cy="91"/>
                <a:chOff x="1020" y="2069"/>
                <a:chExt cx="227" cy="91"/>
              </a:xfrm>
            </p:grpSpPr>
            <p:sp>
              <p:nvSpPr>
                <p:cNvPr id="38" name="Line 33"/>
                <p:cNvSpPr>
                  <a:spLocks noChangeShapeType="1"/>
                </p:cNvSpPr>
                <p:nvPr/>
              </p:nvSpPr>
              <p:spPr bwMode="auto">
                <a:xfrm>
                  <a:off x="1020" y="2069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" name="Line 34"/>
                <p:cNvSpPr>
                  <a:spLocks noChangeShapeType="1"/>
                </p:cNvSpPr>
                <p:nvPr/>
              </p:nvSpPr>
              <p:spPr bwMode="auto">
                <a:xfrm>
                  <a:off x="1020" y="2160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FFCC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Line 35"/>
              <p:cNvSpPr>
                <a:spLocks noChangeShapeType="1"/>
              </p:cNvSpPr>
              <p:nvPr/>
            </p:nvSpPr>
            <p:spPr bwMode="auto">
              <a:xfrm>
                <a:off x="431" y="1344"/>
                <a:ext cx="590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36"/>
              <p:cNvSpPr>
                <a:spLocks noChangeShapeType="1"/>
              </p:cNvSpPr>
              <p:nvPr/>
            </p:nvSpPr>
            <p:spPr bwMode="auto">
              <a:xfrm>
                <a:off x="793" y="1344"/>
                <a:ext cx="0" cy="408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>
                <a:off x="793" y="1842"/>
                <a:ext cx="0" cy="408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38"/>
              <p:cNvSpPr>
                <a:spLocks noChangeShapeType="1"/>
              </p:cNvSpPr>
              <p:nvPr/>
            </p:nvSpPr>
            <p:spPr bwMode="auto">
              <a:xfrm>
                <a:off x="431" y="2251"/>
                <a:ext cx="952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" name="Line 39"/>
            <p:cNvSpPr>
              <a:spLocks noChangeShapeType="1"/>
            </p:cNvSpPr>
            <p:nvPr/>
          </p:nvSpPr>
          <p:spPr bwMode="auto">
            <a:xfrm>
              <a:off x="1950" y="2567"/>
              <a:ext cx="77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40"/>
            <p:cNvSpPr>
              <a:spLocks noChangeShapeType="1"/>
            </p:cNvSpPr>
            <p:nvPr/>
          </p:nvSpPr>
          <p:spPr bwMode="auto">
            <a:xfrm>
              <a:off x="1996" y="3475"/>
              <a:ext cx="7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2222" y="2522"/>
              <a:ext cx="273" cy="91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31" name="Object 42"/>
            <p:cNvGraphicFramePr>
              <a:graphicFrameLocks noChangeAspect="1"/>
            </p:cNvGraphicFramePr>
            <p:nvPr/>
          </p:nvGraphicFramePr>
          <p:xfrm>
            <a:off x="2245" y="2251"/>
            <a:ext cx="261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45" name="公式" r:id="rId11" imgW="83185" imgH="95250" progId="Equation.3">
                    <p:embed/>
                  </p:oleObj>
                </mc:Choice>
                <mc:Fallback>
                  <p:oleObj name="公式" r:id="rId11" imgW="83185" imgH="9525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2251"/>
                          <a:ext cx="261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 Box 43" descr="斜纹布"/>
          <p:cNvSpPr txBox="1">
            <a:spLocks noChangeArrowheads="1"/>
          </p:cNvSpPr>
          <p:nvPr/>
        </p:nvSpPr>
        <p:spPr bwMode="auto">
          <a:xfrm>
            <a:off x="1331913" y="836613"/>
            <a:ext cx="5616575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两线传输线的等效电路</a:t>
            </a: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4" name="Text Box 44" descr="斜纹布"/>
          <p:cNvSpPr txBox="1">
            <a:spLocks noChangeArrowheads="1"/>
          </p:cNvSpPr>
          <p:nvPr/>
        </p:nvSpPr>
        <p:spPr bwMode="auto">
          <a:xfrm>
            <a:off x="971550" y="1412875"/>
            <a:ext cx="7343775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当两线传输线的长度 </a:t>
            </a:r>
            <a:r>
              <a:rPr lang="en-US" altLang="zh-CN" sz="2800" i="1">
                <a:latin typeface="Times New Roman" panose="02020603050405020304" pitchFamily="18" charset="0"/>
                <a:ea typeface="楷体_GB2312" pitchFamily="49" charset="-122"/>
              </a:rPr>
              <a:t>l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与电磁波的波长满足：</a:t>
            </a: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bject 45"/>
              <p:cNvSpPr txBox="1"/>
              <p:nvPr/>
            </p:nvSpPr>
            <p:spPr bwMode="auto">
              <a:xfrm>
                <a:off x="3253383" y="2186253"/>
                <a:ext cx="1316038" cy="614362"/>
              </a:xfrm>
              <a:prstGeom prst="rect">
                <a:avLst/>
              </a:prstGeom>
              <a:gradFill rotWithShape="1">
                <a:gsLst>
                  <a:gs pos="0">
                    <a:srgbClr val="FFCCCC"/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45" name="Object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3383" y="2186253"/>
                <a:ext cx="1316038" cy="614362"/>
              </a:xfrm>
              <a:prstGeom prst="rect">
                <a:avLst/>
              </a:prstGeom>
              <a:blipFill rotWithShape="1">
                <a:blip r:embed="rId13"/>
                <a:stretch>
                  <a:fillRect l="-21" t="-95" r="45" b="4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 46"/>
          <p:cNvSpPr>
            <a:spLocks noChangeShapeType="1"/>
          </p:cNvSpPr>
          <p:nvPr/>
        </p:nvSpPr>
        <p:spPr bwMode="auto">
          <a:xfrm>
            <a:off x="3924300" y="4656667"/>
            <a:ext cx="647700" cy="0"/>
          </a:xfrm>
          <a:prstGeom prst="line">
            <a:avLst/>
          </a:prstGeom>
          <a:noFill/>
          <a:ln w="76200">
            <a:solidFill>
              <a:srgbClr val="66CC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"/>
          <p:cNvGrpSpPr/>
          <p:nvPr/>
        </p:nvGrpSpPr>
        <p:grpSpPr bwMode="auto">
          <a:xfrm>
            <a:off x="728521" y="1971940"/>
            <a:ext cx="2736850" cy="1728787"/>
            <a:chOff x="3787" y="255"/>
            <a:chExt cx="1587" cy="998"/>
          </a:xfrm>
        </p:grpSpPr>
        <p:grpSp>
          <p:nvGrpSpPr>
            <p:cNvPr id="8" name="Group 9"/>
            <p:cNvGrpSpPr/>
            <p:nvPr/>
          </p:nvGrpSpPr>
          <p:grpSpPr bwMode="auto">
            <a:xfrm>
              <a:off x="3787" y="346"/>
              <a:ext cx="1587" cy="907"/>
              <a:chOff x="3787" y="346"/>
              <a:chExt cx="1587" cy="907"/>
            </a:xfrm>
          </p:grpSpPr>
          <p:pic>
            <p:nvPicPr>
              <p:cNvPr id="11" name="Picture 10" descr="7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346"/>
                <a:ext cx="1587" cy="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V="1">
                <a:off x="3969" y="799"/>
                <a:ext cx="363" cy="27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 flipV="1">
                <a:off x="4649" y="754"/>
                <a:ext cx="363" cy="27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3969" y="618"/>
                <a:ext cx="408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i</a:t>
                </a:r>
                <a:endParaRPr kumimoji="1"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4785" y="799"/>
                <a:ext cx="408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i</a:t>
                </a:r>
                <a:endParaRPr kumimoji="1"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flipV="1">
              <a:off x="4105" y="391"/>
              <a:ext cx="1088" cy="81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4830" y="255"/>
              <a:ext cx="273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z</a:t>
              </a:r>
              <a:endParaRPr kumimoji="1"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946150" y="3977364"/>
            <a:ext cx="6769100" cy="2205037"/>
            <a:chOff x="521" y="2341"/>
            <a:chExt cx="4141" cy="1270"/>
          </a:xfrm>
        </p:grpSpPr>
        <p:graphicFrame>
          <p:nvGraphicFramePr>
            <p:cNvPr id="17" name="Object 18"/>
            <p:cNvGraphicFramePr>
              <a:graphicFrameLocks noChangeAspect="1"/>
            </p:cNvGraphicFramePr>
            <p:nvPr/>
          </p:nvGraphicFramePr>
          <p:xfrm>
            <a:off x="521" y="3067"/>
            <a:ext cx="609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2" name="公式" r:id="rId2" imgW="356235" imgH="142240" progId="Equation.3">
                    <p:embed/>
                  </p:oleObj>
                </mc:Choice>
                <mc:Fallback>
                  <p:oleObj name="公式" r:id="rId2" imgW="356235" imgH="14224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3067"/>
                          <a:ext cx="609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2993" y="2704"/>
              <a:ext cx="273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华文中宋" panose="02010600040101010101" pitchFamily="2" charset="-122"/>
                  <a:ea typeface="楷体_GB2312" pitchFamily="49" charset="-122"/>
                </a:rPr>
                <a:t>+</a:t>
              </a:r>
              <a:endParaRPr kumimoji="1" lang="en-US" altLang="zh-CN" sz="2400" b="1">
                <a:latin typeface="华文中宋" panose="02010600040101010101" pitchFamily="2" charset="-122"/>
                <a:ea typeface="楷体_GB2312" pitchFamily="49" charset="-122"/>
              </a:endParaRP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952" y="2704"/>
              <a:ext cx="273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华文中宋" panose="02010600040101010101" pitchFamily="2" charset="-122"/>
                  <a:ea typeface="楷体_GB2312" pitchFamily="49" charset="-122"/>
                </a:rPr>
                <a:t>+</a:t>
              </a:r>
              <a:endParaRPr kumimoji="1" lang="en-US" altLang="zh-CN" sz="2400" b="1">
                <a:latin typeface="华文中宋" panose="02010600040101010101" pitchFamily="2" charset="-122"/>
                <a:ea typeface="楷体_GB2312" pitchFamily="49" charset="-122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906" y="3339"/>
              <a:ext cx="273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华文中宋" panose="02010600040101010101" pitchFamily="2" charset="-122"/>
                  <a:ea typeface="楷体_GB2312" pitchFamily="49" charset="-122"/>
                </a:rPr>
                <a:t>-</a:t>
              </a:r>
              <a:endParaRPr kumimoji="1" lang="en-US" altLang="zh-CN" sz="2400" b="1">
                <a:latin typeface="华文中宋" panose="02010600040101010101" pitchFamily="2" charset="-122"/>
                <a:ea typeface="楷体_GB2312" pitchFamily="49" charset="-122"/>
              </a:endParaRP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2539" y="2749"/>
              <a:ext cx="181" cy="0"/>
            </a:xfrm>
            <a:prstGeom prst="line">
              <a:avLst/>
            </a:prstGeom>
            <a:noFill/>
            <a:ln w="38100">
              <a:solidFill>
                <a:srgbClr val="33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2" name="Object 23"/>
            <p:cNvGraphicFramePr>
              <a:graphicFrameLocks noChangeAspect="1"/>
            </p:cNvGraphicFramePr>
            <p:nvPr/>
          </p:nvGraphicFramePr>
          <p:xfrm>
            <a:off x="2312" y="2795"/>
            <a:ext cx="559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3" name="公式" r:id="rId4" imgW="320675" imgH="142240" progId="Equation.3">
                    <p:embed/>
                  </p:oleObj>
                </mc:Choice>
                <mc:Fallback>
                  <p:oleObj name="公式" r:id="rId4" imgW="320675" imgH="14224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2" y="2795"/>
                          <a:ext cx="559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4"/>
            <p:cNvGraphicFramePr>
              <a:graphicFrameLocks noChangeAspect="1"/>
            </p:cNvGraphicFramePr>
            <p:nvPr/>
          </p:nvGraphicFramePr>
          <p:xfrm>
            <a:off x="3083" y="3067"/>
            <a:ext cx="1031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4" name="公式" r:id="rId6" imgW="653415" imgH="142240" progId="Equation.3">
                    <p:embed/>
                  </p:oleObj>
                </mc:Choice>
                <mc:Fallback>
                  <p:oleObj name="公式" r:id="rId6" imgW="653415" imgH="14224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3" y="3067"/>
                          <a:ext cx="1031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3038" y="3294"/>
              <a:ext cx="273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华文中宋" panose="02010600040101010101" pitchFamily="2" charset="-122"/>
                  <a:ea typeface="楷体_GB2312" pitchFamily="49" charset="-122"/>
                </a:rPr>
                <a:t>-</a:t>
              </a:r>
              <a:endParaRPr kumimoji="1" lang="en-US" altLang="zh-CN" sz="2400" b="1">
                <a:latin typeface="华文中宋" panose="02010600040101010101" pitchFamily="2" charset="-122"/>
                <a:ea typeface="楷体_GB2312" pitchFamily="49" charset="-122"/>
              </a:endParaRPr>
            </a:p>
          </p:txBody>
        </p:sp>
        <p:graphicFrame>
          <p:nvGraphicFramePr>
            <p:cNvPr id="25" name="Object 26"/>
            <p:cNvGraphicFramePr>
              <a:graphicFrameLocks noChangeAspect="1"/>
            </p:cNvGraphicFramePr>
            <p:nvPr/>
          </p:nvGraphicFramePr>
          <p:xfrm>
            <a:off x="3628" y="2795"/>
            <a:ext cx="1034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5" name="公式" r:id="rId8" imgW="653415" imgH="142240" progId="Equation.3">
                    <p:embed/>
                  </p:oleObj>
                </mc:Choice>
                <mc:Fallback>
                  <p:oleObj name="公式" r:id="rId8" imgW="653415" imgH="14224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8" y="2795"/>
                          <a:ext cx="1034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4127" y="2749"/>
              <a:ext cx="272" cy="0"/>
            </a:xfrm>
            <a:prstGeom prst="line">
              <a:avLst/>
            </a:prstGeom>
            <a:noFill/>
            <a:ln w="38100">
              <a:solidFill>
                <a:srgbClr val="33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" name="Object 28"/>
            <p:cNvGraphicFramePr>
              <a:graphicFrameLocks noChangeAspect="1"/>
            </p:cNvGraphicFramePr>
            <p:nvPr/>
          </p:nvGraphicFramePr>
          <p:xfrm>
            <a:off x="1451" y="2341"/>
            <a:ext cx="437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6" name="公式" r:id="rId10" imgW="285115" imgH="154305" progId="Equation.3">
                    <p:embed/>
                  </p:oleObj>
                </mc:Choice>
                <mc:Fallback>
                  <p:oleObj name="公式" r:id="rId10" imgW="285115" imgH="154305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2341"/>
                          <a:ext cx="437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9"/>
            <p:cNvGraphicFramePr>
              <a:graphicFrameLocks noChangeAspect="1"/>
            </p:cNvGraphicFramePr>
            <p:nvPr/>
          </p:nvGraphicFramePr>
          <p:xfrm>
            <a:off x="1451" y="3067"/>
            <a:ext cx="45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7" name="公式" r:id="rId12" imgW="297180" imgH="154305" progId="Equation.3">
                    <p:embed/>
                  </p:oleObj>
                </mc:Choice>
                <mc:Fallback>
                  <p:oleObj name="公式" r:id="rId12" imgW="297180" imgH="154305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3067"/>
                          <a:ext cx="451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Group 30"/>
            <p:cNvGrpSpPr/>
            <p:nvPr/>
          </p:nvGrpSpPr>
          <p:grpSpPr bwMode="auto">
            <a:xfrm>
              <a:off x="2585" y="2613"/>
              <a:ext cx="952" cy="998"/>
              <a:chOff x="431" y="1253"/>
              <a:chExt cx="952" cy="998"/>
            </a:xfrm>
          </p:grpSpPr>
          <p:grpSp>
            <p:nvGrpSpPr>
              <p:cNvPr id="52" name="Group 31"/>
              <p:cNvGrpSpPr/>
              <p:nvPr/>
            </p:nvGrpSpPr>
            <p:grpSpPr bwMode="auto">
              <a:xfrm>
                <a:off x="1020" y="1253"/>
                <a:ext cx="318" cy="181"/>
                <a:chOff x="1020" y="1616"/>
                <a:chExt cx="273" cy="136"/>
              </a:xfrm>
            </p:grpSpPr>
            <p:sp>
              <p:nvSpPr>
                <p:cNvPr id="60" name="AutoShape 32"/>
                <p:cNvSpPr>
                  <a:spLocks noChangeArrowheads="1"/>
                </p:cNvSpPr>
                <p:nvPr/>
              </p:nvSpPr>
              <p:spPr bwMode="auto">
                <a:xfrm>
                  <a:off x="1020" y="1616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90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2" y="12045"/>
                      </a:moveTo>
                      <a:cubicBezTo>
                        <a:pt x="24" y="11631"/>
                        <a:pt x="0" y="11216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216"/>
                        <a:pt x="21575" y="11631"/>
                        <a:pt x="21527" y="12045"/>
                      </a:cubicBezTo>
                      <a:cubicBezTo>
                        <a:pt x="21575" y="11631"/>
                        <a:pt x="21600" y="11216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216"/>
                        <a:pt x="24" y="11631"/>
                        <a:pt x="72" y="12045"/>
                      </a:cubicBezTo>
                      <a:close/>
                    </a:path>
                  </a:pathLst>
                </a:custGeom>
                <a:noFill/>
                <a:ln w="38100" algn="ctr">
                  <a:solidFill>
                    <a:srgbClr val="FF99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AutoShape 33"/>
                <p:cNvSpPr>
                  <a:spLocks noChangeArrowheads="1"/>
                </p:cNvSpPr>
                <p:nvPr/>
              </p:nvSpPr>
              <p:spPr bwMode="auto">
                <a:xfrm>
                  <a:off x="1111" y="1616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90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2" y="12045"/>
                      </a:moveTo>
                      <a:cubicBezTo>
                        <a:pt x="24" y="11631"/>
                        <a:pt x="0" y="11216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216"/>
                        <a:pt x="21575" y="11631"/>
                        <a:pt x="21527" y="12045"/>
                      </a:cubicBezTo>
                      <a:cubicBezTo>
                        <a:pt x="21575" y="11631"/>
                        <a:pt x="21600" y="11216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216"/>
                        <a:pt x="24" y="11631"/>
                        <a:pt x="72" y="12045"/>
                      </a:cubicBezTo>
                      <a:close/>
                    </a:path>
                  </a:pathLst>
                </a:custGeom>
                <a:noFill/>
                <a:ln w="38100" algn="ctr">
                  <a:solidFill>
                    <a:srgbClr val="FF99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AutoShape 34"/>
                <p:cNvSpPr>
                  <a:spLocks noChangeArrowheads="1"/>
                </p:cNvSpPr>
                <p:nvPr/>
              </p:nvSpPr>
              <p:spPr bwMode="auto">
                <a:xfrm>
                  <a:off x="1202" y="1616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90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2" y="12045"/>
                      </a:moveTo>
                      <a:cubicBezTo>
                        <a:pt x="24" y="11631"/>
                        <a:pt x="0" y="11216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216"/>
                        <a:pt x="21575" y="11631"/>
                        <a:pt x="21527" y="12045"/>
                      </a:cubicBezTo>
                      <a:cubicBezTo>
                        <a:pt x="21575" y="11631"/>
                        <a:pt x="21600" y="11216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216"/>
                        <a:pt x="24" y="11631"/>
                        <a:pt x="72" y="12045"/>
                      </a:cubicBezTo>
                      <a:close/>
                    </a:path>
                  </a:pathLst>
                </a:custGeom>
                <a:noFill/>
                <a:ln w="38100" algn="ctr">
                  <a:solidFill>
                    <a:srgbClr val="FF99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" name="Group 35"/>
              <p:cNvGrpSpPr/>
              <p:nvPr/>
            </p:nvGrpSpPr>
            <p:grpSpPr bwMode="auto">
              <a:xfrm>
                <a:off x="657" y="1752"/>
                <a:ext cx="227" cy="91"/>
                <a:chOff x="1020" y="2069"/>
                <a:chExt cx="227" cy="91"/>
              </a:xfrm>
            </p:grpSpPr>
            <p:sp>
              <p:nvSpPr>
                <p:cNvPr id="58" name="Line 36"/>
                <p:cNvSpPr>
                  <a:spLocks noChangeShapeType="1"/>
                </p:cNvSpPr>
                <p:nvPr/>
              </p:nvSpPr>
              <p:spPr bwMode="auto">
                <a:xfrm>
                  <a:off x="1020" y="2069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9" name="Line 37"/>
                <p:cNvSpPr>
                  <a:spLocks noChangeShapeType="1"/>
                </p:cNvSpPr>
                <p:nvPr/>
              </p:nvSpPr>
              <p:spPr bwMode="auto">
                <a:xfrm>
                  <a:off x="1020" y="2160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Line 38"/>
              <p:cNvSpPr>
                <a:spLocks noChangeShapeType="1"/>
              </p:cNvSpPr>
              <p:nvPr/>
            </p:nvSpPr>
            <p:spPr bwMode="auto">
              <a:xfrm>
                <a:off x="431" y="1344"/>
                <a:ext cx="590" cy="0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39"/>
              <p:cNvSpPr>
                <a:spLocks noChangeShapeType="1"/>
              </p:cNvSpPr>
              <p:nvPr/>
            </p:nvSpPr>
            <p:spPr bwMode="auto">
              <a:xfrm>
                <a:off x="793" y="1344"/>
                <a:ext cx="0" cy="408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40"/>
              <p:cNvSpPr>
                <a:spLocks noChangeShapeType="1"/>
              </p:cNvSpPr>
              <p:nvPr/>
            </p:nvSpPr>
            <p:spPr bwMode="auto">
              <a:xfrm>
                <a:off x="793" y="1842"/>
                <a:ext cx="0" cy="408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41"/>
              <p:cNvSpPr>
                <a:spLocks noChangeShapeType="1"/>
              </p:cNvSpPr>
              <p:nvPr/>
            </p:nvSpPr>
            <p:spPr bwMode="auto">
              <a:xfrm>
                <a:off x="431" y="2251"/>
                <a:ext cx="952" cy="0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" name="Line 42"/>
            <p:cNvSpPr>
              <a:spLocks noChangeShapeType="1"/>
            </p:cNvSpPr>
            <p:nvPr/>
          </p:nvSpPr>
          <p:spPr bwMode="auto">
            <a:xfrm>
              <a:off x="3492" y="2703"/>
              <a:ext cx="771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43"/>
            <p:cNvSpPr>
              <a:spLocks noChangeShapeType="1"/>
            </p:cNvSpPr>
            <p:nvPr/>
          </p:nvSpPr>
          <p:spPr bwMode="auto">
            <a:xfrm>
              <a:off x="3538" y="3611"/>
              <a:ext cx="725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44"/>
            <p:cNvSpPr>
              <a:spLocks noChangeArrowheads="1"/>
            </p:cNvSpPr>
            <p:nvPr/>
          </p:nvSpPr>
          <p:spPr bwMode="auto">
            <a:xfrm>
              <a:off x="3764" y="2658"/>
              <a:ext cx="273" cy="91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pSp>
          <p:nvGrpSpPr>
            <p:cNvPr id="33" name="Group 45"/>
            <p:cNvGrpSpPr/>
            <p:nvPr/>
          </p:nvGrpSpPr>
          <p:grpSpPr bwMode="auto">
            <a:xfrm>
              <a:off x="952" y="2613"/>
              <a:ext cx="952" cy="998"/>
              <a:chOff x="431" y="1253"/>
              <a:chExt cx="952" cy="998"/>
            </a:xfrm>
          </p:grpSpPr>
          <p:grpSp>
            <p:nvGrpSpPr>
              <p:cNvPr id="41" name="Group 46"/>
              <p:cNvGrpSpPr/>
              <p:nvPr/>
            </p:nvGrpSpPr>
            <p:grpSpPr bwMode="auto">
              <a:xfrm>
                <a:off x="1020" y="1253"/>
                <a:ext cx="318" cy="181"/>
                <a:chOff x="1020" y="1616"/>
                <a:chExt cx="273" cy="136"/>
              </a:xfrm>
            </p:grpSpPr>
            <p:sp>
              <p:nvSpPr>
                <p:cNvPr id="49" name="AutoShape 47"/>
                <p:cNvSpPr>
                  <a:spLocks noChangeArrowheads="1"/>
                </p:cNvSpPr>
                <p:nvPr/>
              </p:nvSpPr>
              <p:spPr bwMode="auto">
                <a:xfrm>
                  <a:off x="1020" y="1616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90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2" y="12045"/>
                      </a:moveTo>
                      <a:cubicBezTo>
                        <a:pt x="24" y="11631"/>
                        <a:pt x="0" y="11216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216"/>
                        <a:pt x="21575" y="11631"/>
                        <a:pt x="21527" y="12045"/>
                      </a:cubicBezTo>
                      <a:cubicBezTo>
                        <a:pt x="21575" y="11631"/>
                        <a:pt x="21600" y="11216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216"/>
                        <a:pt x="24" y="11631"/>
                        <a:pt x="72" y="12045"/>
                      </a:cubicBezTo>
                      <a:close/>
                    </a:path>
                  </a:pathLst>
                </a:custGeom>
                <a:noFill/>
                <a:ln w="38100" algn="ctr">
                  <a:solidFill>
                    <a:srgbClr val="FF99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AutoShape 48"/>
                <p:cNvSpPr>
                  <a:spLocks noChangeArrowheads="1"/>
                </p:cNvSpPr>
                <p:nvPr/>
              </p:nvSpPr>
              <p:spPr bwMode="auto">
                <a:xfrm>
                  <a:off x="1111" y="1616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90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2" y="12045"/>
                      </a:moveTo>
                      <a:cubicBezTo>
                        <a:pt x="24" y="11631"/>
                        <a:pt x="0" y="11216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216"/>
                        <a:pt x="21575" y="11631"/>
                        <a:pt x="21527" y="12045"/>
                      </a:cubicBezTo>
                      <a:cubicBezTo>
                        <a:pt x="21575" y="11631"/>
                        <a:pt x="21600" y="11216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216"/>
                        <a:pt x="24" y="11631"/>
                        <a:pt x="72" y="12045"/>
                      </a:cubicBezTo>
                      <a:close/>
                    </a:path>
                  </a:pathLst>
                </a:custGeom>
                <a:noFill/>
                <a:ln w="38100" algn="ctr">
                  <a:solidFill>
                    <a:srgbClr val="FF99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AutoShape 49"/>
                <p:cNvSpPr>
                  <a:spLocks noChangeArrowheads="1"/>
                </p:cNvSpPr>
                <p:nvPr/>
              </p:nvSpPr>
              <p:spPr bwMode="auto">
                <a:xfrm>
                  <a:off x="1202" y="1616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90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2" y="12045"/>
                      </a:moveTo>
                      <a:cubicBezTo>
                        <a:pt x="24" y="11631"/>
                        <a:pt x="0" y="11216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216"/>
                        <a:pt x="21575" y="11631"/>
                        <a:pt x="21527" y="12045"/>
                      </a:cubicBezTo>
                      <a:cubicBezTo>
                        <a:pt x="21575" y="11631"/>
                        <a:pt x="21600" y="11216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216"/>
                        <a:pt x="24" y="11631"/>
                        <a:pt x="72" y="12045"/>
                      </a:cubicBezTo>
                      <a:close/>
                    </a:path>
                  </a:pathLst>
                </a:custGeom>
                <a:noFill/>
                <a:ln w="38100" algn="ctr">
                  <a:solidFill>
                    <a:srgbClr val="FF99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Group 50"/>
              <p:cNvGrpSpPr/>
              <p:nvPr/>
            </p:nvGrpSpPr>
            <p:grpSpPr bwMode="auto">
              <a:xfrm>
                <a:off x="657" y="1752"/>
                <a:ext cx="227" cy="91"/>
                <a:chOff x="1020" y="2069"/>
                <a:chExt cx="227" cy="91"/>
              </a:xfrm>
            </p:grpSpPr>
            <p:sp>
              <p:nvSpPr>
                <p:cNvPr id="47" name="Line 51"/>
                <p:cNvSpPr>
                  <a:spLocks noChangeShapeType="1"/>
                </p:cNvSpPr>
                <p:nvPr/>
              </p:nvSpPr>
              <p:spPr bwMode="auto">
                <a:xfrm>
                  <a:off x="1020" y="2069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Line 52"/>
                <p:cNvSpPr>
                  <a:spLocks noChangeShapeType="1"/>
                </p:cNvSpPr>
                <p:nvPr/>
              </p:nvSpPr>
              <p:spPr bwMode="auto">
                <a:xfrm>
                  <a:off x="1020" y="2160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" name="Line 53"/>
              <p:cNvSpPr>
                <a:spLocks noChangeShapeType="1"/>
              </p:cNvSpPr>
              <p:nvPr/>
            </p:nvSpPr>
            <p:spPr bwMode="auto">
              <a:xfrm>
                <a:off x="431" y="1344"/>
                <a:ext cx="590" cy="0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54"/>
              <p:cNvSpPr>
                <a:spLocks noChangeShapeType="1"/>
              </p:cNvSpPr>
              <p:nvPr/>
            </p:nvSpPr>
            <p:spPr bwMode="auto">
              <a:xfrm>
                <a:off x="793" y="1344"/>
                <a:ext cx="0" cy="408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55"/>
              <p:cNvSpPr>
                <a:spLocks noChangeShapeType="1"/>
              </p:cNvSpPr>
              <p:nvPr/>
            </p:nvSpPr>
            <p:spPr bwMode="auto">
              <a:xfrm>
                <a:off x="793" y="1842"/>
                <a:ext cx="0" cy="408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56"/>
              <p:cNvSpPr>
                <a:spLocks noChangeShapeType="1"/>
              </p:cNvSpPr>
              <p:nvPr/>
            </p:nvSpPr>
            <p:spPr bwMode="auto">
              <a:xfrm>
                <a:off x="431" y="2251"/>
                <a:ext cx="952" cy="0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" name="Line 57"/>
            <p:cNvSpPr>
              <a:spLocks noChangeShapeType="1"/>
            </p:cNvSpPr>
            <p:nvPr/>
          </p:nvSpPr>
          <p:spPr bwMode="auto">
            <a:xfrm>
              <a:off x="1859" y="2703"/>
              <a:ext cx="771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58"/>
            <p:cNvSpPr>
              <a:spLocks noChangeShapeType="1"/>
            </p:cNvSpPr>
            <p:nvPr/>
          </p:nvSpPr>
          <p:spPr bwMode="auto">
            <a:xfrm>
              <a:off x="1905" y="3611"/>
              <a:ext cx="725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59"/>
            <p:cNvSpPr>
              <a:spLocks noChangeArrowheads="1"/>
            </p:cNvSpPr>
            <p:nvPr/>
          </p:nvSpPr>
          <p:spPr bwMode="auto">
            <a:xfrm>
              <a:off x="2131" y="2658"/>
              <a:ext cx="273" cy="91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37" name="Object 60"/>
            <p:cNvGraphicFramePr>
              <a:graphicFrameLocks noChangeAspect="1"/>
            </p:cNvGraphicFramePr>
            <p:nvPr/>
          </p:nvGraphicFramePr>
          <p:xfrm>
            <a:off x="2079" y="2386"/>
            <a:ext cx="452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8" name="公式" r:id="rId14" imgW="297180" imgH="154305" progId="Equation.3">
                    <p:embed/>
                  </p:oleObj>
                </mc:Choice>
                <mc:Fallback>
                  <p:oleObj name="公式" r:id="rId14" imgW="297180" imgH="154305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9" y="2386"/>
                          <a:ext cx="452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61"/>
            <p:cNvGraphicFramePr>
              <a:graphicFrameLocks noChangeAspect="1"/>
            </p:cNvGraphicFramePr>
            <p:nvPr/>
          </p:nvGraphicFramePr>
          <p:xfrm>
            <a:off x="3719" y="2386"/>
            <a:ext cx="452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9" name="公式" r:id="rId16" imgW="297180" imgH="154305" progId="Equation.3">
                    <p:embed/>
                  </p:oleObj>
                </mc:Choice>
                <mc:Fallback>
                  <p:oleObj name="公式" r:id="rId16" imgW="297180" imgH="154305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9" y="2386"/>
                          <a:ext cx="452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62"/>
            <p:cNvGraphicFramePr>
              <a:graphicFrameLocks noChangeAspect="1"/>
            </p:cNvGraphicFramePr>
            <p:nvPr/>
          </p:nvGraphicFramePr>
          <p:xfrm>
            <a:off x="3084" y="2386"/>
            <a:ext cx="437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00" name="公式" r:id="rId18" imgW="285115" imgH="154305" progId="Equation.3">
                    <p:embed/>
                  </p:oleObj>
                </mc:Choice>
                <mc:Fallback>
                  <p:oleObj name="公式" r:id="rId18" imgW="285115" imgH="154305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4" y="2386"/>
                          <a:ext cx="437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63"/>
            <p:cNvGraphicFramePr>
              <a:graphicFrameLocks noChangeAspect="1"/>
            </p:cNvGraphicFramePr>
            <p:nvPr/>
          </p:nvGraphicFramePr>
          <p:xfrm>
            <a:off x="2403" y="3112"/>
            <a:ext cx="45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01" name="公式" r:id="rId20" imgW="297180" imgH="154305" progId="Equation.3">
                    <p:embed/>
                  </p:oleObj>
                </mc:Choice>
                <mc:Fallback>
                  <p:oleObj name="公式" r:id="rId20" imgW="297180" imgH="154305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" y="3112"/>
                          <a:ext cx="451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" name="AutoShape 64" descr="羊皮纸"/>
          <p:cNvSpPr>
            <a:spLocks noChangeArrowheads="1"/>
          </p:cNvSpPr>
          <p:nvPr/>
        </p:nvSpPr>
        <p:spPr bwMode="auto">
          <a:xfrm>
            <a:off x="7067550" y="2661708"/>
            <a:ext cx="1295400" cy="863600"/>
          </a:xfrm>
          <a:prstGeom prst="wedgeRoundRectCallout">
            <a:avLst>
              <a:gd name="adj1" fmla="val -59806"/>
              <a:gd name="adj2" fmla="val 140810"/>
              <a:gd name="adj3" fmla="val 16667"/>
            </a:avLst>
          </a:prstGeom>
          <a:blipFill dpi="0" rotWithShape="0">
            <a:blip r:embed="rId2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分布参数电路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64" name="Text Box 65" descr="斜纹布"/>
          <p:cNvSpPr txBox="1">
            <a:spLocks noChangeArrowheads="1"/>
          </p:cNvSpPr>
          <p:nvPr/>
        </p:nvSpPr>
        <p:spPr bwMode="auto">
          <a:xfrm>
            <a:off x="1012783" y="1098313"/>
            <a:ext cx="7343775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当两线传输线的长度 </a:t>
            </a:r>
            <a:r>
              <a:rPr lang="en-US" altLang="zh-CN" sz="2800" i="1">
                <a:latin typeface="Times New Roman" panose="02020603050405020304" pitchFamily="18" charset="0"/>
                <a:ea typeface="楷体_GB2312" pitchFamily="49" charset="-122"/>
              </a:rPr>
              <a:t>l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与电磁波的波长满足：</a:t>
            </a: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65" name="Object 66"/>
          <p:cNvGraphicFramePr>
            <a:graphicFrameLocks noChangeAspect="1"/>
          </p:cNvGraphicFramePr>
          <p:nvPr/>
        </p:nvGraphicFramePr>
        <p:xfrm>
          <a:off x="4402138" y="2374371"/>
          <a:ext cx="12287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2" name="公式" r:id="rId23" imgW="285115" imgH="106680" progId="Equation.3">
                  <p:embed/>
                </p:oleObj>
              </mc:Choice>
              <mc:Fallback>
                <p:oleObj name="公式" r:id="rId23" imgW="285115" imgH="10668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38" y="2374371"/>
                        <a:ext cx="1228725" cy="6127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34" name="Text Box 18"/>
          <p:cNvSpPr txBox="1">
            <a:spLocks noChangeArrowheads="1"/>
          </p:cNvSpPr>
          <p:nvPr/>
        </p:nvSpPr>
        <p:spPr bwMode="auto">
          <a:xfrm>
            <a:off x="3563938" y="787400"/>
            <a:ext cx="496887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2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是电路中最基本的组成单元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95648" name="Text Box 32"/>
          <p:cNvSpPr txBox="1">
            <a:spLocks noChangeArrowheads="1"/>
          </p:cNvSpPr>
          <p:nvPr/>
        </p:nvSpPr>
        <p:spPr bwMode="auto">
          <a:xfrm>
            <a:off x="36513" y="1611313"/>
            <a:ext cx="4608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6600"/>
                </a:solidFill>
                <a:latin typeface="Times New Roman" panose="02020603050405020304" pitchFamily="18" charset="0"/>
                <a:ea typeface="楷体_GB2312" pitchFamily="49" charset="-122"/>
              </a:rPr>
              <a:t>五种基本的理想电路元件：</a:t>
            </a:r>
            <a:endParaRPr kumimoji="1" lang="zh-CN" altLang="en-US" sz="2800" b="1">
              <a:solidFill>
                <a:srgbClr val="FF66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95649" name="Text Box 33"/>
          <p:cNvSpPr txBox="1">
            <a:spLocks noChangeArrowheads="1"/>
          </p:cNvSpPr>
          <p:nvPr/>
        </p:nvSpPr>
        <p:spPr bwMode="auto">
          <a:xfrm>
            <a:off x="593725" y="2249488"/>
            <a:ext cx="7032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电阻元件：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具有消耗电能的属性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95650" name="Text Box 34"/>
          <p:cNvSpPr txBox="1">
            <a:spLocks noChangeArrowheads="1"/>
          </p:cNvSpPr>
          <p:nvPr/>
        </p:nvSpPr>
        <p:spPr bwMode="auto">
          <a:xfrm>
            <a:off x="593725" y="2752725"/>
            <a:ext cx="7218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电感元件：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具有产生磁场，储存磁场能量的属性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95651" name="Text Box 35"/>
          <p:cNvSpPr txBox="1">
            <a:spLocks noChangeArrowheads="1"/>
          </p:cNvSpPr>
          <p:nvPr/>
        </p:nvSpPr>
        <p:spPr bwMode="auto">
          <a:xfrm>
            <a:off x="590550" y="3255963"/>
            <a:ext cx="6624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电容元件：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具有产生电场，储存电场能量的属性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95652" name="Text Box 36"/>
          <p:cNvSpPr txBox="1">
            <a:spLocks noChangeArrowheads="1"/>
          </p:cNvSpPr>
          <p:nvPr/>
        </p:nvSpPr>
        <p:spPr bwMode="auto">
          <a:xfrm>
            <a:off x="590550" y="3759200"/>
            <a:ext cx="8493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电压源和电流源：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具有将其它形式的能量转变成电能的属性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272" name="Text Box 39"/>
          <p:cNvSpPr txBox="1">
            <a:spLocks noChangeArrowheads="1"/>
          </p:cNvSpPr>
          <p:nvPr/>
        </p:nvSpPr>
        <p:spPr bwMode="auto">
          <a:xfrm>
            <a:off x="122238" y="4667250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注意</a:t>
            </a:r>
            <a:endParaRPr kumimoji="1" lang="zh-CN" altLang="en-US">
              <a:solidFill>
                <a:srgbClr val="FA7748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95657" name="Line 41"/>
          <p:cNvSpPr>
            <a:spLocks noChangeShapeType="1"/>
          </p:cNvSpPr>
          <p:nvPr/>
        </p:nvSpPr>
        <p:spPr bwMode="auto">
          <a:xfrm>
            <a:off x="2484438" y="1165225"/>
            <a:ext cx="576262" cy="0"/>
          </a:xfrm>
          <a:prstGeom prst="line">
            <a:avLst/>
          </a:prstGeom>
          <a:noFill/>
          <a:ln w="114300" cap="sq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250825" y="877888"/>
            <a:ext cx="1944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zh-CN" altLang="en-US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电路元件</a:t>
            </a:r>
            <a:endParaRPr kumimoji="1"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693737" y="5313787"/>
            <a:ext cx="7902575" cy="94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如果表征元件端子特性的数学关系式是线性关系，该元件称为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线性元件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，否则称为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非线性元件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276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3" name="Text Box 93"/>
          <p:cNvSpPr txBox="1">
            <a:spLocks noChangeArrowheads="1"/>
          </p:cNvSpPr>
          <p:nvPr/>
        </p:nvSpPr>
        <p:spPr bwMode="auto">
          <a:xfrm>
            <a:off x="6650038" y="6471603"/>
            <a:ext cx="24939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1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本课程主要讨论线性元件</a:t>
            </a:r>
            <a:endParaRPr kumimoji="1" lang="zh-CN" altLang="en-US" sz="1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0" y="14288"/>
            <a:ext cx="3860074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本章知识结构图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568247" y="929090"/>
            <a:ext cx="219040" cy="559609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" name="Text Box 90"/>
          <p:cNvSpPr txBox="1">
            <a:spLocks noChangeArrowheads="1"/>
          </p:cNvSpPr>
          <p:nvPr/>
        </p:nvSpPr>
        <p:spPr bwMode="auto">
          <a:xfrm>
            <a:off x="285301" y="3357805"/>
            <a:ext cx="20700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电路变量与电路元件</a:t>
            </a:r>
            <a:endParaRPr kumimoji="1"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90"/>
          <p:cNvSpPr txBox="1">
            <a:spLocks noChangeArrowheads="1"/>
          </p:cNvSpPr>
          <p:nvPr/>
        </p:nvSpPr>
        <p:spPr bwMode="auto">
          <a:xfrm>
            <a:off x="2330087" y="1039533"/>
            <a:ext cx="27755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电路和电路模型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4741051" y="778075"/>
            <a:ext cx="160239" cy="90969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9" name="Text Box 90"/>
          <p:cNvSpPr txBox="1">
            <a:spLocks noChangeArrowheads="1"/>
          </p:cNvSpPr>
          <p:nvPr/>
        </p:nvSpPr>
        <p:spPr bwMode="auto">
          <a:xfrm>
            <a:off x="4831093" y="739278"/>
            <a:ext cx="14145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实际电路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Text Box 90"/>
          <p:cNvSpPr txBox="1">
            <a:spLocks noChangeArrowheads="1"/>
          </p:cNvSpPr>
          <p:nvPr/>
        </p:nvSpPr>
        <p:spPr bwMode="auto">
          <a:xfrm>
            <a:off x="4901706" y="1223358"/>
            <a:ext cx="1321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理想电路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Text Box 90"/>
          <p:cNvSpPr txBox="1">
            <a:spLocks noChangeArrowheads="1"/>
          </p:cNvSpPr>
          <p:nvPr/>
        </p:nvSpPr>
        <p:spPr bwMode="auto">
          <a:xfrm>
            <a:off x="2781650" y="1880666"/>
            <a:ext cx="19131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电流和电压参考方向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Text Box 90"/>
          <p:cNvSpPr txBox="1">
            <a:spLocks noChangeArrowheads="1"/>
          </p:cNvSpPr>
          <p:nvPr/>
        </p:nvSpPr>
        <p:spPr bwMode="auto">
          <a:xfrm>
            <a:off x="5003801" y="1719502"/>
            <a:ext cx="730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关联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" name="Text Box 90"/>
          <p:cNvSpPr txBox="1">
            <a:spLocks noChangeArrowheads="1"/>
          </p:cNvSpPr>
          <p:nvPr/>
        </p:nvSpPr>
        <p:spPr bwMode="auto">
          <a:xfrm>
            <a:off x="5019710" y="2236595"/>
            <a:ext cx="9874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非关联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Text Box 90"/>
          <p:cNvSpPr txBox="1">
            <a:spLocks noChangeArrowheads="1"/>
          </p:cNvSpPr>
          <p:nvPr/>
        </p:nvSpPr>
        <p:spPr bwMode="auto">
          <a:xfrm>
            <a:off x="2572593" y="3020183"/>
            <a:ext cx="2437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电功率和能量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Text Box 90"/>
          <p:cNvSpPr txBox="1">
            <a:spLocks noChangeArrowheads="1"/>
          </p:cNvSpPr>
          <p:nvPr/>
        </p:nvSpPr>
        <p:spPr bwMode="auto">
          <a:xfrm>
            <a:off x="4994707" y="2754534"/>
            <a:ext cx="1509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吸收的功率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" name="Text Box 90"/>
          <p:cNvSpPr txBox="1">
            <a:spLocks noChangeArrowheads="1"/>
          </p:cNvSpPr>
          <p:nvPr/>
        </p:nvSpPr>
        <p:spPr bwMode="auto">
          <a:xfrm>
            <a:off x="4983586" y="3277841"/>
            <a:ext cx="15314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发出的功率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" name="Text Box 90"/>
          <p:cNvSpPr txBox="1">
            <a:spLocks noChangeArrowheads="1"/>
          </p:cNvSpPr>
          <p:nvPr/>
        </p:nvSpPr>
        <p:spPr bwMode="auto">
          <a:xfrm>
            <a:off x="2572593" y="4029218"/>
            <a:ext cx="2437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电路元件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" name="Text Box 90"/>
          <p:cNvSpPr txBox="1">
            <a:spLocks noChangeArrowheads="1"/>
          </p:cNvSpPr>
          <p:nvPr/>
        </p:nvSpPr>
        <p:spPr bwMode="auto">
          <a:xfrm>
            <a:off x="5019710" y="3703681"/>
            <a:ext cx="12010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电阻元件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" name="Text Box 90"/>
          <p:cNvSpPr txBox="1">
            <a:spLocks noChangeArrowheads="1"/>
          </p:cNvSpPr>
          <p:nvPr/>
        </p:nvSpPr>
        <p:spPr bwMode="auto">
          <a:xfrm>
            <a:off x="5003800" y="4077003"/>
            <a:ext cx="12010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电容元件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" name="Text Box 90"/>
          <p:cNvSpPr txBox="1">
            <a:spLocks noChangeArrowheads="1"/>
          </p:cNvSpPr>
          <p:nvPr/>
        </p:nvSpPr>
        <p:spPr bwMode="auto">
          <a:xfrm>
            <a:off x="4996208" y="4433411"/>
            <a:ext cx="12494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电感元件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" name="Text Box 90"/>
          <p:cNvSpPr txBox="1">
            <a:spLocks noChangeArrowheads="1"/>
          </p:cNvSpPr>
          <p:nvPr/>
        </p:nvSpPr>
        <p:spPr bwMode="auto">
          <a:xfrm>
            <a:off x="2379350" y="5037547"/>
            <a:ext cx="2717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电压源和电流源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" name="Text Box 90"/>
          <p:cNvSpPr txBox="1">
            <a:spLocks noChangeArrowheads="1"/>
          </p:cNvSpPr>
          <p:nvPr/>
        </p:nvSpPr>
        <p:spPr bwMode="auto">
          <a:xfrm>
            <a:off x="4983586" y="4825822"/>
            <a:ext cx="30860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独立电压源和独立电流源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" name="Text Box 90"/>
          <p:cNvSpPr txBox="1">
            <a:spLocks noChangeArrowheads="1"/>
          </p:cNvSpPr>
          <p:nvPr/>
        </p:nvSpPr>
        <p:spPr bwMode="auto">
          <a:xfrm>
            <a:off x="4933040" y="5245015"/>
            <a:ext cx="31506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受控电压源和受控电流源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Text Box 90"/>
          <p:cNvSpPr txBox="1">
            <a:spLocks noChangeArrowheads="1"/>
          </p:cNvSpPr>
          <p:nvPr/>
        </p:nvSpPr>
        <p:spPr bwMode="auto">
          <a:xfrm>
            <a:off x="2461138" y="6029417"/>
            <a:ext cx="2717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基尔霍夫定律</a:t>
            </a:r>
            <a:endParaRPr kumimoji="1"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Text Box 90"/>
          <p:cNvSpPr txBox="1">
            <a:spLocks noChangeArrowheads="1"/>
          </p:cNvSpPr>
          <p:nvPr/>
        </p:nvSpPr>
        <p:spPr bwMode="auto">
          <a:xfrm>
            <a:off x="4025250" y="5746406"/>
            <a:ext cx="42530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去路、结点、回路</a:t>
            </a:r>
            <a:endParaRPr kumimoji="1" lang="en-US" altLang="zh-CN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1" name="Text Box 90"/>
          <p:cNvSpPr txBox="1">
            <a:spLocks noChangeArrowheads="1"/>
          </p:cNvSpPr>
          <p:nvPr/>
        </p:nvSpPr>
        <p:spPr bwMode="auto">
          <a:xfrm>
            <a:off x="4943786" y="6250720"/>
            <a:ext cx="1626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KVL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KCL</a:t>
            </a:r>
            <a:endParaRPr kumimoji="1" lang="en-US" altLang="zh-CN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4741051" y="1777475"/>
            <a:ext cx="160239" cy="90969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4" name="左大括号 33"/>
          <p:cNvSpPr/>
          <p:nvPr/>
        </p:nvSpPr>
        <p:spPr>
          <a:xfrm>
            <a:off x="4741051" y="2776875"/>
            <a:ext cx="160239" cy="90969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5" name="左大括号 34"/>
          <p:cNvSpPr/>
          <p:nvPr/>
        </p:nvSpPr>
        <p:spPr>
          <a:xfrm>
            <a:off x="4741051" y="3776275"/>
            <a:ext cx="160239" cy="90969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左大括号 35"/>
          <p:cNvSpPr/>
          <p:nvPr/>
        </p:nvSpPr>
        <p:spPr>
          <a:xfrm>
            <a:off x="4741051" y="4775675"/>
            <a:ext cx="160239" cy="90969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左大括号 36"/>
          <p:cNvSpPr/>
          <p:nvPr/>
        </p:nvSpPr>
        <p:spPr>
          <a:xfrm>
            <a:off x="4741051" y="5775077"/>
            <a:ext cx="160239" cy="90969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7" name="Text Box 7"/>
          <p:cNvSpPr txBox="1">
            <a:spLocks noChangeArrowheads="1"/>
          </p:cNvSpPr>
          <p:nvPr/>
        </p:nvSpPr>
        <p:spPr bwMode="auto">
          <a:xfrm>
            <a:off x="498475" y="1565593"/>
            <a:ext cx="7993063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fontAlgn="t">
              <a:spcBef>
                <a:spcPct val="30000"/>
              </a:spcBef>
              <a:buClrTx/>
              <a:buSzTx/>
              <a:buFont typeface="Wingdings" panose="05000000000000000000" pitchFamily="2" charset="2"/>
              <a:buAutoNum type="circleNumDbPlain"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具有相同的主要电磁性能的实际电路部件，在一定条件下可用同一电路模型表示；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t">
              <a:spcBef>
                <a:spcPct val="30000"/>
              </a:spcBef>
              <a:buClrTx/>
              <a:buSzTx/>
              <a:buFont typeface="Wingdings" panose="05000000000000000000" pitchFamily="2" charset="2"/>
              <a:buAutoNum type="circleNumDbPlain"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同一实际电路部件在不同的应用条件下，其电路模型可以有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不同的形式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71058" name="Object 18"/>
          <p:cNvGraphicFramePr>
            <a:graphicFrameLocks noChangeAspect="1"/>
          </p:cNvGraphicFramePr>
          <p:nvPr/>
        </p:nvGraphicFramePr>
        <p:xfrm>
          <a:off x="1114425" y="4365625"/>
          <a:ext cx="2808288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" name="Visio" r:id="rId1" imgW="2393315" imgH="1422400" progId="Visio.Drawing.6">
                  <p:embed/>
                </p:oleObj>
              </mc:Choice>
              <mc:Fallback>
                <p:oleObj name="Visio" r:id="rId1" imgW="2393315" imgH="1422400" progId="Visio.Drawing.6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4365625"/>
                        <a:ext cx="2808288" cy="166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59" name="Line 19"/>
          <p:cNvSpPr>
            <a:spLocks noChangeShapeType="1"/>
          </p:cNvSpPr>
          <p:nvPr/>
        </p:nvSpPr>
        <p:spPr bwMode="auto">
          <a:xfrm>
            <a:off x="4356100" y="5084763"/>
            <a:ext cx="863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71060" name="Line 20"/>
          <p:cNvSpPr>
            <a:spLocks noChangeShapeType="1"/>
          </p:cNvSpPr>
          <p:nvPr/>
        </p:nvSpPr>
        <p:spPr bwMode="auto">
          <a:xfrm>
            <a:off x="4356100" y="5445125"/>
            <a:ext cx="792163" cy="360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71061" name="Line 21"/>
          <p:cNvSpPr>
            <a:spLocks noChangeShapeType="1"/>
          </p:cNvSpPr>
          <p:nvPr/>
        </p:nvSpPr>
        <p:spPr bwMode="auto">
          <a:xfrm flipV="1">
            <a:off x="4356100" y="4508500"/>
            <a:ext cx="863600" cy="714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71062" name="Text Box 22"/>
          <p:cNvSpPr txBox="1">
            <a:spLocks noChangeArrowheads="1"/>
          </p:cNvSpPr>
          <p:nvPr/>
        </p:nvSpPr>
        <p:spPr bwMode="auto">
          <a:xfrm>
            <a:off x="498475" y="3595688"/>
            <a:ext cx="647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例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471066" name="Line 26"/>
          <p:cNvSpPr>
            <a:spLocks noChangeShapeType="1"/>
          </p:cNvSpPr>
          <p:nvPr/>
        </p:nvSpPr>
        <p:spPr bwMode="auto">
          <a:xfrm flipV="1">
            <a:off x="4356100" y="3860800"/>
            <a:ext cx="719138" cy="4302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4" name="Group 67"/>
          <p:cNvGrpSpPr/>
          <p:nvPr/>
        </p:nvGrpSpPr>
        <p:grpSpPr bwMode="auto">
          <a:xfrm>
            <a:off x="5435600" y="4241800"/>
            <a:ext cx="2952750" cy="287338"/>
            <a:chOff x="3379" y="2024"/>
            <a:chExt cx="1860" cy="181"/>
          </a:xfrm>
        </p:grpSpPr>
        <p:sp>
          <p:nvSpPr>
            <p:cNvPr id="12336" name="Line 28"/>
            <p:cNvSpPr>
              <a:spLocks noChangeShapeType="1"/>
            </p:cNvSpPr>
            <p:nvPr/>
          </p:nvSpPr>
          <p:spPr bwMode="auto">
            <a:xfrm>
              <a:off x="3379" y="2114"/>
              <a:ext cx="1860" cy="1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7" name="Rectangle 29"/>
            <p:cNvSpPr>
              <a:spLocks noChangeArrowheads="1"/>
            </p:cNvSpPr>
            <p:nvPr/>
          </p:nvSpPr>
          <p:spPr bwMode="auto">
            <a:xfrm>
              <a:off x="4014" y="2024"/>
              <a:ext cx="499" cy="181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5" name="Group 30"/>
          <p:cNvGrpSpPr/>
          <p:nvPr/>
        </p:nvGrpSpPr>
        <p:grpSpPr bwMode="auto">
          <a:xfrm>
            <a:off x="5434013" y="3598863"/>
            <a:ext cx="2952750" cy="215900"/>
            <a:chOff x="1927" y="1253"/>
            <a:chExt cx="1769" cy="136"/>
          </a:xfrm>
        </p:grpSpPr>
        <p:grpSp>
          <p:nvGrpSpPr>
            <p:cNvPr id="12330" name="Group 31"/>
            <p:cNvGrpSpPr/>
            <p:nvPr/>
          </p:nvGrpSpPr>
          <p:grpSpPr bwMode="auto">
            <a:xfrm rot="-5400000">
              <a:off x="2699" y="980"/>
              <a:ext cx="136" cy="681"/>
              <a:chOff x="2744" y="2931"/>
              <a:chExt cx="57" cy="283"/>
            </a:xfrm>
          </p:grpSpPr>
          <p:sp>
            <p:nvSpPr>
              <p:cNvPr id="12333" name="Arc 32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4" name="Arc 33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5" name="Arc 34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31" name="Line 35"/>
            <p:cNvSpPr>
              <a:spLocks noChangeShapeType="1"/>
            </p:cNvSpPr>
            <p:nvPr/>
          </p:nvSpPr>
          <p:spPr bwMode="auto">
            <a:xfrm>
              <a:off x="1927" y="1389"/>
              <a:ext cx="499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2" name="Line 36"/>
            <p:cNvSpPr>
              <a:spLocks noChangeShapeType="1"/>
            </p:cNvSpPr>
            <p:nvPr/>
          </p:nvSpPr>
          <p:spPr bwMode="auto">
            <a:xfrm flipH="1">
              <a:off x="3107" y="1389"/>
              <a:ext cx="589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37"/>
          <p:cNvGrpSpPr/>
          <p:nvPr/>
        </p:nvGrpSpPr>
        <p:grpSpPr bwMode="auto">
          <a:xfrm>
            <a:off x="5435600" y="4868863"/>
            <a:ext cx="2952750" cy="360362"/>
            <a:chOff x="1927" y="1253"/>
            <a:chExt cx="1860" cy="227"/>
          </a:xfrm>
        </p:grpSpPr>
        <p:grpSp>
          <p:nvGrpSpPr>
            <p:cNvPr id="12323" name="Group 38"/>
            <p:cNvGrpSpPr/>
            <p:nvPr/>
          </p:nvGrpSpPr>
          <p:grpSpPr bwMode="auto">
            <a:xfrm rot="-5400000">
              <a:off x="2472" y="980"/>
              <a:ext cx="136" cy="681"/>
              <a:chOff x="2744" y="2931"/>
              <a:chExt cx="57" cy="283"/>
            </a:xfrm>
          </p:grpSpPr>
          <p:sp>
            <p:nvSpPr>
              <p:cNvPr id="12327" name="Arc 39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8" name="Arc 40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9" name="Arc 41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24" name="Line 42"/>
            <p:cNvSpPr>
              <a:spLocks noChangeShapeType="1"/>
            </p:cNvSpPr>
            <p:nvPr/>
          </p:nvSpPr>
          <p:spPr bwMode="auto">
            <a:xfrm>
              <a:off x="1927" y="1389"/>
              <a:ext cx="273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5" name="Line 43"/>
            <p:cNvSpPr>
              <a:spLocks noChangeShapeType="1"/>
            </p:cNvSpPr>
            <p:nvPr/>
          </p:nvSpPr>
          <p:spPr bwMode="auto">
            <a:xfrm flipH="1">
              <a:off x="2880" y="1389"/>
              <a:ext cx="907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6" name="Rectangle 44"/>
            <p:cNvSpPr>
              <a:spLocks noChangeArrowheads="1"/>
            </p:cNvSpPr>
            <p:nvPr/>
          </p:nvSpPr>
          <p:spPr bwMode="auto">
            <a:xfrm>
              <a:off x="3061" y="1298"/>
              <a:ext cx="454" cy="182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9" name="Group 45"/>
          <p:cNvGrpSpPr/>
          <p:nvPr/>
        </p:nvGrpSpPr>
        <p:grpSpPr bwMode="auto">
          <a:xfrm>
            <a:off x="5435600" y="5446713"/>
            <a:ext cx="2952750" cy="1223962"/>
            <a:chOff x="1837" y="1570"/>
            <a:chExt cx="1860" cy="771"/>
          </a:xfrm>
        </p:grpSpPr>
        <p:grpSp>
          <p:nvGrpSpPr>
            <p:cNvPr id="12309" name="Group 46"/>
            <p:cNvGrpSpPr/>
            <p:nvPr/>
          </p:nvGrpSpPr>
          <p:grpSpPr bwMode="auto">
            <a:xfrm rot="-5400000">
              <a:off x="2382" y="1297"/>
              <a:ext cx="136" cy="681"/>
              <a:chOff x="2744" y="2931"/>
              <a:chExt cx="57" cy="283"/>
            </a:xfrm>
          </p:grpSpPr>
          <p:sp>
            <p:nvSpPr>
              <p:cNvPr id="12320" name="Arc 47"/>
              <p:cNvSpPr/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1" name="Arc 48"/>
              <p:cNvSpPr/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2" name="Arc 49"/>
              <p:cNvSpPr/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0 w 22723"/>
                  <a:gd name="T1" fmla="*/ 0 h 43200"/>
                  <a:gd name="T2" fmla="*/ 0 w 22723"/>
                  <a:gd name="T3" fmla="*/ 0 h 43200"/>
                  <a:gd name="T4" fmla="*/ 0 w 2272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lnTo>
                      <a:pt x="1122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10" name="Line 50"/>
            <p:cNvSpPr>
              <a:spLocks noChangeShapeType="1"/>
            </p:cNvSpPr>
            <p:nvPr/>
          </p:nvSpPr>
          <p:spPr bwMode="auto">
            <a:xfrm>
              <a:off x="1837" y="1706"/>
              <a:ext cx="273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1" name="Line 51"/>
            <p:cNvSpPr>
              <a:spLocks noChangeShapeType="1"/>
            </p:cNvSpPr>
            <p:nvPr/>
          </p:nvSpPr>
          <p:spPr bwMode="auto">
            <a:xfrm flipH="1">
              <a:off x="2790" y="1706"/>
              <a:ext cx="907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2" name="Rectangle 52"/>
            <p:cNvSpPr>
              <a:spLocks noChangeArrowheads="1"/>
            </p:cNvSpPr>
            <p:nvPr/>
          </p:nvSpPr>
          <p:spPr bwMode="auto">
            <a:xfrm>
              <a:off x="2971" y="1615"/>
              <a:ext cx="454" cy="182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2313" name="Line 53"/>
            <p:cNvSpPr>
              <a:spLocks noChangeShapeType="1"/>
            </p:cNvSpPr>
            <p:nvPr/>
          </p:nvSpPr>
          <p:spPr bwMode="auto">
            <a:xfrm>
              <a:off x="1837" y="1706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4" name="Line 54"/>
            <p:cNvSpPr>
              <a:spLocks noChangeShapeType="1"/>
            </p:cNvSpPr>
            <p:nvPr/>
          </p:nvSpPr>
          <p:spPr bwMode="auto">
            <a:xfrm>
              <a:off x="3696" y="1706"/>
              <a:ext cx="0" cy="63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5" name="Line 55"/>
            <p:cNvSpPr>
              <a:spLocks noChangeShapeType="1"/>
            </p:cNvSpPr>
            <p:nvPr/>
          </p:nvSpPr>
          <p:spPr bwMode="auto">
            <a:xfrm>
              <a:off x="1837" y="2160"/>
              <a:ext cx="77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6" name="Line 56"/>
            <p:cNvSpPr>
              <a:spLocks noChangeShapeType="1"/>
            </p:cNvSpPr>
            <p:nvPr/>
          </p:nvSpPr>
          <p:spPr bwMode="auto">
            <a:xfrm flipH="1">
              <a:off x="2699" y="2160"/>
              <a:ext cx="997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317" name="Group 57"/>
            <p:cNvGrpSpPr/>
            <p:nvPr/>
          </p:nvGrpSpPr>
          <p:grpSpPr bwMode="auto">
            <a:xfrm rot="5400000">
              <a:off x="2472" y="2114"/>
              <a:ext cx="363" cy="91"/>
              <a:chOff x="3787" y="2478"/>
              <a:chExt cx="240" cy="93"/>
            </a:xfrm>
          </p:grpSpPr>
          <p:sp>
            <p:nvSpPr>
              <p:cNvPr id="12318" name="Line 58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9" name="Line 59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71100" name="Text Box 60"/>
          <p:cNvSpPr txBox="1">
            <a:spLocks noChangeArrowheads="1"/>
          </p:cNvSpPr>
          <p:nvPr/>
        </p:nvSpPr>
        <p:spPr bwMode="auto">
          <a:xfrm>
            <a:off x="1114425" y="3657600"/>
            <a:ext cx="4105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电感线圈的电路模型</a:t>
            </a: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2302" name="Text Box 63"/>
          <p:cNvSpPr txBox="1">
            <a:spLocks noChangeArrowheads="1"/>
          </p:cNvSpPr>
          <p:nvPr/>
        </p:nvSpPr>
        <p:spPr bwMode="auto">
          <a:xfrm>
            <a:off x="0" y="873125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注意</a:t>
            </a:r>
            <a:endParaRPr kumimoji="1" lang="zh-CN" altLang="en-US">
              <a:solidFill>
                <a:srgbClr val="FA7748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56" name="Text Box 60"/>
          <p:cNvSpPr txBox="1">
            <a:spLocks noChangeArrowheads="1"/>
          </p:cNvSpPr>
          <p:nvPr/>
        </p:nvSpPr>
        <p:spPr bwMode="auto">
          <a:xfrm>
            <a:off x="1436688" y="6057900"/>
            <a:ext cx="232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电感：通低频阻高频</a:t>
            </a:r>
            <a:endParaRPr lang="en-US" altLang="zh-CN" sz="18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电容：通高频阻低频</a:t>
            </a:r>
            <a:endParaRPr lang="zh-CN" altLang="en-US" sz="18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2304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9" name="Text Box 60"/>
          <p:cNvSpPr txBox="1">
            <a:spLocks noChangeArrowheads="1"/>
          </p:cNvSpPr>
          <p:nvPr/>
        </p:nvSpPr>
        <p:spPr bwMode="auto">
          <a:xfrm>
            <a:off x="7910513" y="3925888"/>
            <a:ext cx="2327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直流模型</a:t>
            </a:r>
            <a:endParaRPr lang="zh-CN" altLang="en-US" sz="18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0" name="Text Box 60"/>
          <p:cNvSpPr txBox="1">
            <a:spLocks noChangeArrowheads="1"/>
          </p:cNvSpPr>
          <p:nvPr/>
        </p:nvSpPr>
        <p:spPr bwMode="auto">
          <a:xfrm>
            <a:off x="7908925" y="3279775"/>
            <a:ext cx="2327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理想模型</a:t>
            </a:r>
            <a:endParaRPr lang="zh-CN" altLang="en-US" sz="18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1" name="Text Box 60"/>
          <p:cNvSpPr txBox="1">
            <a:spLocks noChangeArrowheads="1"/>
          </p:cNvSpPr>
          <p:nvPr/>
        </p:nvSpPr>
        <p:spPr bwMode="auto">
          <a:xfrm>
            <a:off x="7910513" y="4611688"/>
            <a:ext cx="2327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低频模型</a:t>
            </a:r>
            <a:endParaRPr lang="zh-CN" altLang="en-US" sz="18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2" name="Text Box 60"/>
          <p:cNvSpPr txBox="1">
            <a:spLocks noChangeArrowheads="1"/>
          </p:cNvSpPr>
          <p:nvPr/>
        </p:nvSpPr>
        <p:spPr bwMode="auto">
          <a:xfrm>
            <a:off x="7910513" y="5248275"/>
            <a:ext cx="1233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高频模型</a:t>
            </a:r>
            <a:endParaRPr lang="zh-CN" altLang="en-US" sz="18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6917" name="Text Box 5"/>
          <p:cNvSpPr txBox="1">
            <a:spLocks noChangeArrowheads="1"/>
          </p:cNvSpPr>
          <p:nvPr/>
        </p:nvSpPr>
        <p:spPr bwMode="auto">
          <a:xfrm>
            <a:off x="468313" y="981075"/>
            <a:ext cx="82073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在电路分析中人们主要使用的物理量：</a:t>
            </a:r>
            <a:endParaRPr kumimoji="1" lang="en-US" altLang="zh-CN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电流、电压、功率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66920" name="Object 8"/>
          <p:cNvGraphicFramePr>
            <a:graphicFrameLocks noChangeAspect="1"/>
          </p:cNvGraphicFramePr>
          <p:nvPr/>
        </p:nvGraphicFramePr>
        <p:xfrm>
          <a:off x="3201988" y="5397500"/>
          <a:ext cx="32416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" name="公式" r:id="rId1" imgW="1308100" imgH="457200" progId="Equation.3">
                  <p:embed/>
                </p:oleObj>
              </mc:Choice>
              <mc:Fallback>
                <p:oleObj name="公式" r:id="rId1" imgW="13081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1988" y="5397500"/>
                        <a:ext cx="3241675" cy="11271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>
                        <a:prstShdw prst="shdw17" dist="17961" dir="2700000">
                          <a:srgbClr val="997A5C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AutoShape 12"/>
          <p:cNvSpPr>
            <a:spLocks noChangeArrowheads="1"/>
          </p:cNvSpPr>
          <p:nvPr/>
        </p:nvSpPr>
        <p:spPr bwMode="auto">
          <a:xfrm>
            <a:off x="6011863" y="4748213"/>
            <a:ext cx="576262" cy="215900"/>
          </a:xfrm>
          <a:prstGeom prst="rightArrow">
            <a:avLst>
              <a:gd name="adj1" fmla="val 50000"/>
              <a:gd name="adj2" fmla="val 6672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66925" name="AutoShape 13"/>
          <p:cNvSpPr>
            <a:spLocks noChangeArrowheads="1"/>
          </p:cNvSpPr>
          <p:nvPr/>
        </p:nvSpPr>
        <p:spPr bwMode="auto">
          <a:xfrm>
            <a:off x="2484438" y="4605338"/>
            <a:ext cx="503237" cy="142875"/>
          </a:xfrm>
          <a:prstGeom prst="rightArrow">
            <a:avLst>
              <a:gd name="adj1" fmla="val 50000"/>
              <a:gd name="adj2" fmla="val 88055"/>
            </a:avLst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66926" name="Text Box 14"/>
          <p:cNvSpPr txBox="1">
            <a:spLocks noChangeArrowheads="1"/>
          </p:cNvSpPr>
          <p:nvPr/>
        </p:nvSpPr>
        <p:spPr bwMode="auto">
          <a:xfrm>
            <a:off x="539750" y="3498850"/>
            <a:ext cx="935038" cy="523875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电流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66928" name="Text Box 16"/>
          <p:cNvSpPr txBox="1">
            <a:spLocks noChangeArrowheads="1"/>
          </p:cNvSpPr>
          <p:nvPr/>
        </p:nvSpPr>
        <p:spPr bwMode="auto">
          <a:xfrm>
            <a:off x="539750" y="4387850"/>
            <a:ext cx="1655763" cy="523875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电流强度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66929" name="Text Box 17"/>
          <p:cNvSpPr txBox="1">
            <a:spLocks noChangeArrowheads="1"/>
          </p:cNvSpPr>
          <p:nvPr/>
        </p:nvSpPr>
        <p:spPr bwMode="auto">
          <a:xfrm>
            <a:off x="3068638" y="3496617"/>
            <a:ext cx="5745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带电粒子有规则的定向运动（物理现象）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66930" name="Text Box 18"/>
          <p:cNvSpPr txBox="1">
            <a:spLocks noChangeArrowheads="1"/>
          </p:cNvSpPr>
          <p:nvPr/>
        </p:nvSpPr>
        <p:spPr bwMode="auto">
          <a:xfrm>
            <a:off x="3013077" y="4424065"/>
            <a:ext cx="5326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单位时间内通过导体横截面的电荷量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468313" y="2543175"/>
            <a:ext cx="51117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1. 2. 1. </a:t>
            </a:r>
            <a:r>
              <a:rPr kumimoji="1"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电流的参考方向：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539750" y="5397500"/>
            <a:ext cx="1655763" cy="954088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电流强度表达公式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>
            <a:off x="2482850" y="5803900"/>
            <a:ext cx="503238" cy="142875"/>
          </a:xfrm>
          <a:prstGeom prst="rightArrow">
            <a:avLst>
              <a:gd name="adj1" fmla="val 50000"/>
              <a:gd name="adj2" fmla="val 88056"/>
            </a:avLst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5" name="AutoShape 13"/>
          <p:cNvSpPr>
            <a:spLocks noChangeArrowheads="1"/>
          </p:cNvSpPr>
          <p:nvPr/>
        </p:nvSpPr>
        <p:spPr bwMode="auto">
          <a:xfrm>
            <a:off x="2482850" y="3656013"/>
            <a:ext cx="503238" cy="142875"/>
          </a:xfrm>
          <a:prstGeom prst="rightArrow">
            <a:avLst>
              <a:gd name="adj1" fmla="val 50000"/>
              <a:gd name="adj2" fmla="val 88056"/>
            </a:avLst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" name="矩形 1"/>
          <p:cNvSpPr/>
          <p:nvPr/>
        </p:nvSpPr>
        <p:spPr>
          <a:xfrm>
            <a:off x="7068234" y="5591730"/>
            <a:ext cx="1821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电流强度：标量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539750" y="1924050"/>
            <a:ext cx="2800350" cy="522288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电流的实际方向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2277" name="AutoShape 5"/>
          <p:cNvSpPr>
            <a:spLocks noChangeArrowheads="1"/>
          </p:cNvSpPr>
          <p:nvPr/>
        </p:nvSpPr>
        <p:spPr bwMode="auto">
          <a:xfrm>
            <a:off x="1882775" y="1298575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hlink"/>
          </a:solidFill>
          <a:ln w="12700" algn="ctr">
            <a:solidFill>
              <a:schemeClr val="hlink"/>
            </a:solidFill>
            <a:miter lim="800000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82279" name="Text Box 7"/>
          <p:cNvSpPr txBox="1">
            <a:spLocks noChangeArrowheads="1"/>
          </p:cNvSpPr>
          <p:nvPr/>
        </p:nvSpPr>
        <p:spPr bwMode="auto">
          <a:xfrm>
            <a:off x="539750" y="1104900"/>
            <a:ext cx="935038" cy="523875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单位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2281" name="Text Box 9"/>
          <p:cNvSpPr txBox="1">
            <a:spLocks noChangeArrowheads="1"/>
          </p:cNvSpPr>
          <p:nvPr/>
        </p:nvSpPr>
        <p:spPr bwMode="auto">
          <a:xfrm>
            <a:off x="2484438" y="1104900"/>
            <a:ext cx="55784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（安培）、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kA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mA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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A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、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pA</a:t>
            </a:r>
            <a:endParaRPr kumimoji="1" lang="en-US" altLang="zh-CN" sz="280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82283" name="Text Box 11"/>
          <p:cNvSpPr txBox="1">
            <a:spLocks noChangeArrowheads="1"/>
          </p:cNvSpPr>
          <p:nvPr/>
        </p:nvSpPr>
        <p:spPr bwMode="auto">
          <a:xfrm>
            <a:off x="419100" y="2665413"/>
            <a:ext cx="757555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一段导线中电流流动的实际方向只有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两种可能</a:t>
            </a:r>
            <a:r>
              <a:rPr kumimoji="1" lang="en-US" altLang="zh-CN" sz="28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: </a:t>
            </a:r>
            <a:endParaRPr kumimoji="1" lang="en-US" altLang="zh-CN" sz="2800" b="1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2286" name="Text Box 14"/>
          <p:cNvSpPr txBox="1">
            <a:spLocks noChangeArrowheads="1"/>
          </p:cNvSpPr>
          <p:nvPr/>
        </p:nvSpPr>
        <p:spPr bwMode="auto">
          <a:xfrm>
            <a:off x="6516688" y="3357563"/>
            <a:ext cx="4286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endParaRPr kumimoji="1" lang="en-US" altLang="zh-CN" sz="36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82291" name="Text Box 19"/>
          <p:cNvSpPr txBox="1">
            <a:spLocks noChangeArrowheads="1"/>
          </p:cNvSpPr>
          <p:nvPr/>
        </p:nvSpPr>
        <p:spPr bwMode="auto">
          <a:xfrm>
            <a:off x="2268538" y="4365625"/>
            <a:ext cx="569912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endParaRPr kumimoji="1" lang="en-US" altLang="zh-CN" sz="36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" name="Group 46"/>
          <p:cNvGrpSpPr/>
          <p:nvPr/>
        </p:nvGrpSpPr>
        <p:grpSpPr bwMode="auto">
          <a:xfrm>
            <a:off x="1547813" y="4437063"/>
            <a:ext cx="5832475" cy="952500"/>
            <a:chOff x="1066" y="2749"/>
            <a:chExt cx="3674" cy="600"/>
          </a:xfrm>
        </p:grpSpPr>
        <p:sp>
          <p:nvSpPr>
            <p:cNvPr id="14362" name="Line 16"/>
            <p:cNvSpPr>
              <a:spLocks noChangeShapeType="1"/>
            </p:cNvSpPr>
            <p:nvPr/>
          </p:nvSpPr>
          <p:spPr bwMode="auto">
            <a:xfrm flipH="1">
              <a:off x="1565" y="3158"/>
              <a:ext cx="2767" cy="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3" name="AutoShape 17"/>
            <p:cNvSpPr>
              <a:spLocks noChangeArrowheads="1"/>
            </p:cNvSpPr>
            <p:nvPr/>
          </p:nvSpPr>
          <p:spPr bwMode="auto">
            <a:xfrm flipH="1">
              <a:off x="3560" y="2976"/>
              <a:ext cx="492" cy="79"/>
            </a:xfrm>
            <a:prstGeom prst="rightArrow">
              <a:avLst>
                <a:gd name="adj1" fmla="val 50000"/>
                <a:gd name="adj2" fmla="val 155696"/>
              </a:avLst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364" name="Text Box 18"/>
            <p:cNvSpPr txBox="1">
              <a:spLocks noChangeArrowheads="1"/>
            </p:cNvSpPr>
            <p:nvPr/>
          </p:nvSpPr>
          <p:spPr bwMode="auto">
            <a:xfrm>
              <a:off x="2291" y="2749"/>
              <a:ext cx="99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实际方向</a:t>
              </a:r>
              <a:endParaRPr kumimoji="1" lang="zh-CN" altLang="en-US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365" name="Rectangle 23"/>
            <p:cNvSpPr>
              <a:spLocks noChangeArrowheads="1"/>
            </p:cNvSpPr>
            <p:nvPr/>
          </p:nvSpPr>
          <p:spPr bwMode="auto">
            <a:xfrm>
              <a:off x="2472" y="3067"/>
              <a:ext cx="544" cy="22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366" name="Text Box 25"/>
            <p:cNvSpPr txBox="1">
              <a:spLocks noChangeArrowheads="1"/>
            </p:cNvSpPr>
            <p:nvPr/>
          </p:nvSpPr>
          <p:spPr bwMode="auto">
            <a:xfrm>
              <a:off x="1066" y="2976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kumimoji="1" lang="en-US" altLang="zh-CN" sz="240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4367" name="Text Box 26"/>
            <p:cNvSpPr txBox="1">
              <a:spLocks noChangeArrowheads="1"/>
            </p:cNvSpPr>
            <p:nvPr/>
          </p:nvSpPr>
          <p:spPr bwMode="auto">
            <a:xfrm>
              <a:off x="4332" y="3022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3" name="Group 45"/>
          <p:cNvGrpSpPr/>
          <p:nvPr/>
        </p:nvGrpSpPr>
        <p:grpSpPr bwMode="auto">
          <a:xfrm>
            <a:off x="1619250" y="3502025"/>
            <a:ext cx="5329238" cy="849313"/>
            <a:chOff x="1020" y="2115"/>
            <a:chExt cx="3629" cy="582"/>
          </a:xfrm>
        </p:grpSpPr>
        <p:sp>
          <p:nvSpPr>
            <p:cNvPr id="14354" name="Line 12"/>
            <p:cNvSpPr>
              <a:spLocks noChangeShapeType="1"/>
            </p:cNvSpPr>
            <p:nvPr/>
          </p:nvSpPr>
          <p:spPr bwMode="auto">
            <a:xfrm>
              <a:off x="1474" y="2478"/>
              <a:ext cx="2765" cy="1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5" name="AutoShape 13"/>
            <p:cNvSpPr>
              <a:spLocks noChangeArrowheads="1"/>
            </p:cNvSpPr>
            <p:nvPr/>
          </p:nvSpPr>
          <p:spPr bwMode="auto">
            <a:xfrm>
              <a:off x="1519" y="2296"/>
              <a:ext cx="492" cy="91"/>
            </a:xfrm>
            <a:prstGeom prst="rightArrow">
              <a:avLst>
                <a:gd name="adj1" fmla="val 50000"/>
                <a:gd name="adj2" fmla="val 135165"/>
              </a:avLst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356" name="Text Box 15"/>
            <p:cNvSpPr txBox="1">
              <a:spLocks noChangeArrowheads="1"/>
            </p:cNvSpPr>
            <p:nvPr/>
          </p:nvSpPr>
          <p:spPr bwMode="auto">
            <a:xfrm>
              <a:off x="2200" y="2115"/>
              <a:ext cx="99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实际方向</a:t>
              </a:r>
              <a:endParaRPr kumimoji="1" lang="zh-CN" altLang="en-US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357" name="Rectangle 20"/>
            <p:cNvSpPr>
              <a:spLocks noChangeArrowheads="1"/>
            </p:cNvSpPr>
            <p:nvPr/>
          </p:nvSpPr>
          <p:spPr bwMode="auto">
            <a:xfrm>
              <a:off x="2426" y="2387"/>
              <a:ext cx="59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358" name="Rectangle 21"/>
            <p:cNvSpPr>
              <a:spLocks noChangeArrowheads="1"/>
            </p:cNvSpPr>
            <p:nvPr/>
          </p:nvSpPr>
          <p:spPr bwMode="auto">
            <a:xfrm>
              <a:off x="2290" y="2387"/>
              <a:ext cx="68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359" name="Rectangle 22"/>
            <p:cNvSpPr>
              <a:spLocks noChangeArrowheads="1"/>
            </p:cNvSpPr>
            <p:nvPr/>
          </p:nvSpPr>
          <p:spPr bwMode="auto">
            <a:xfrm>
              <a:off x="2426" y="2387"/>
              <a:ext cx="544" cy="22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360" name="Text Box 24"/>
            <p:cNvSpPr txBox="1">
              <a:spLocks noChangeArrowheads="1"/>
            </p:cNvSpPr>
            <p:nvPr/>
          </p:nvSpPr>
          <p:spPr bwMode="auto">
            <a:xfrm>
              <a:off x="1020" y="2296"/>
              <a:ext cx="408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4361" name="Text Box 27"/>
            <p:cNvSpPr txBox="1">
              <a:spLocks noChangeArrowheads="1"/>
            </p:cNvSpPr>
            <p:nvPr/>
          </p:nvSpPr>
          <p:spPr bwMode="auto">
            <a:xfrm>
              <a:off x="4241" y="2341"/>
              <a:ext cx="408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182301" name="Text Box 29"/>
          <p:cNvSpPr txBox="1">
            <a:spLocks noChangeArrowheads="1"/>
          </p:cNvSpPr>
          <p:nvPr/>
        </p:nvSpPr>
        <p:spPr bwMode="auto">
          <a:xfrm>
            <a:off x="1628775" y="5627688"/>
            <a:ext cx="705643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复杂电路中，电流的实际方向往往很难          事先判断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如何处理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?</a:t>
            </a:r>
            <a:endParaRPr kumimoji="1" lang="en-US" altLang="zh-CN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6" name="Group 42"/>
          <p:cNvGrpSpPr/>
          <p:nvPr/>
        </p:nvGrpSpPr>
        <p:grpSpPr bwMode="auto">
          <a:xfrm>
            <a:off x="0" y="5524500"/>
            <a:ext cx="1644650" cy="850900"/>
            <a:chOff x="385" y="3022"/>
            <a:chExt cx="1036" cy="536"/>
          </a:xfrm>
        </p:grpSpPr>
        <p:pic>
          <p:nvPicPr>
            <p:cNvPr id="14352" name="Picture 43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3" name="Text Box 44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solidFill>
                    <a:srgbClr val="CC6600"/>
                  </a:solidFill>
                  <a:latin typeface="Arial" panose="020B0604020202020204" pitchFamily="34" charset="0"/>
                  <a:ea typeface="华文行楷" panose="02010800040101010101" pitchFamily="2" charset="-122"/>
                </a:rPr>
                <a:t>问题</a:t>
              </a:r>
              <a:endParaRPr lang="zh-CN" altLang="en-US">
                <a:solidFill>
                  <a:srgbClr val="CC6600"/>
                </a:solidFill>
                <a:latin typeface="Arial" panose="020B060402020202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43" name="Text Box 6"/>
          <p:cNvSpPr txBox="1">
            <a:spLocks noChangeArrowheads="1"/>
          </p:cNvSpPr>
          <p:nvPr/>
        </p:nvSpPr>
        <p:spPr bwMode="auto">
          <a:xfrm>
            <a:off x="4219893" y="1911668"/>
            <a:ext cx="52562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/>
              <a:t>正电荷运动的方向</a:t>
            </a:r>
            <a:r>
              <a:rPr kumimoji="1" lang="en-US" altLang="zh-CN" sz="2800" b="1"/>
              <a:t>(</a:t>
            </a:r>
            <a:r>
              <a:rPr kumimoji="1" lang="zh-CN" altLang="en-US" sz="2800" b="1"/>
              <a:t>人为规定</a:t>
            </a:r>
            <a:r>
              <a:rPr kumimoji="1" lang="en-US" altLang="zh-CN" sz="2800" b="1"/>
              <a:t>)</a:t>
            </a:r>
            <a:endParaRPr kumimoji="1" lang="en-US" altLang="zh-CN" sz="2800" b="1"/>
          </a:p>
        </p:txBody>
      </p:sp>
      <p:sp>
        <p:nvSpPr>
          <p:cNvPr id="44" name="AutoShape 56"/>
          <p:cNvSpPr>
            <a:spLocks noChangeArrowheads="1"/>
          </p:cNvSpPr>
          <p:nvPr/>
        </p:nvSpPr>
        <p:spPr bwMode="auto">
          <a:xfrm>
            <a:off x="3455988" y="2143125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13" name="Text Box 17"/>
          <p:cNvSpPr txBox="1">
            <a:spLocks noChangeArrowheads="1"/>
          </p:cNvSpPr>
          <p:nvPr/>
        </p:nvSpPr>
        <p:spPr bwMode="auto">
          <a:xfrm>
            <a:off x="712788" y="1252538"/>
            <a:ext cx="1730375" cy="523875"/>
          </a:xfrm>
          <a:prstGeom prst="rect">
            <a:avLst/>
          </a:prstGeom>
          <a:noFill/>
          <a:ln w="38100" cap="sq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参考方向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3328" name="Text Box 32"/>
          <p:cNvSpPr txBox="1">
            <a:spLocks noChangeArrowheads="1"/>
          </p:cNvSpPr>
          <p:nvPr/>
        </p:nvSpPr>
        <p:spPr bwMode="auto">
          <a:xfrm>
            <a:off x="3708400" y="1262063"/>
            <a:ext cx="5113338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假定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的正电荷运动的方向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3329" name="AutoShape 33"/>
          <p:cNvSpPr>
            <a:spLocks noChangeArrowheads="1"/>
          </p:cNvSpPr>
          <p:nvPr/>
        </p:nvSpPr>
        <p:spPr bwMode="auto">
          <a:xfrm>
            <a:off x="2916238" y="1481138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83341" name="Text Box 45" descr="羊皮纸"/>
          <p:cNvSpPr txBox="1">
            <a:spLocks noChangeArrowheads="1"/>
          </p:cNvSpPr>
          <p:nvPr/>
        </p:nvSpPr>
        <p:spPr bwMode="auto">
          <a:xfrm>
            <a:off x="2479675" y="6091238"/>
            <a:ext cx="935038" cy="579437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&gt; 0</a:t>
            </a:r>
            <a:endParaRPr kumimoji="1"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3342" name="Text Box 46" descr="羊皮纸"/>
          <p:cNvSpPr txBox="1">
            <a:spLocks noChangeArrowheads="1"/>
          </p:cNvSpPr>
          <p:nvPr/>
        </p:nvSpPr>
        <p:spPr bwMode="auto">
          <a:xfrm>
            <a:off x="6227763" y="6091238"/>
            <a:ext cx="935037" cy="579437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&lt; 0</a:t>
            </a:r>
            <a:endParaRPr kumimoji="1"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3343" name="Text Box 47"/>
          <p:cNvSpPr txBox="1">
            <a:spLocks noChangeArrowheads="1"/>
          </p:cNvSpPr>
          <p:nvPr/>
        </p:nvSpPr>
        <p:spPr bwMode="auto">
          <a:xfrm>
            <a:off x="2101850" y="537368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实际方向</a:t>
            </a:r>
            <a:endParaRPr kumimoji="1" lang="zh-CN" altLang="en-US" sz="2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3344" name="Text Box 48"/>
          <p:cNvSpPr txBox="1">
            <a:spLocks noChangeArrowheads="1"/>
          </p:cNvSpPr>
          <p:nvPr/>
        </p:nvSpPr>
        <p:spPr bwMode="auto">
          <a:xfrm>
            <a:off x="6011863" y="5300663"/>
            <a:ext cx="1612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实际方向</a:t>
            </a:r>
            <a:endParaRPr kumimoji="1" lang="zh-CN" altLang="en-US" sz="2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3345" name="Text Box 49"/>
          <p:cNvSpPr txBox="1">
            <a:spLocks noChangeArrowheads="1"/>
          </p:cNvSpPr>
          <p:nvPr/>
        </p:nvSpPr>
        <p:spPr bwMode="auto">
          <a:xfrm>
            <a:off x="539750" y="3644900"/>
            <a:ext cx="5899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9966"/>
                </a:solidFill>
                <a:latin typeface="Times New Roman" panose="02020603050405020304" pitchFamily="18" charset="0"/>
                <a:ea typeface="楷体_GB2312" pitchFamily="49" charset="-122"/>
              </a:rPr>
              <a:t>电流的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参考方向</a:t>
            </a:r>
            <a:r>
              <a:rPr kumimoji="1" lang="zh-CN" altLang="en-US" sz="2800" b="1">
                <a:solidFill>
                  <a:srgbClr val="FF9966"/>
                </a:solidFill>
                <a:latin typeface="Times New Roman" panose="02020603050405020304" pitchFamily="18" charset="0"/>
                <a:ea typeface="楷体_GB2312" pitchFamily="49" charset="-122"/>
              </a:rPr>
              <a:t>与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实际方向</a:t>
            </a:r>
            <a:r>
              <a:rPr kumimoji="1" lang="zh-CN" altLang="en-US" sz="2800" b="1">
                <a:solidFill>
                  <a:srgbClr val="FF9966"/>
                </a:solidFill>
                <a:latin typeface="Times New Roman" panose="02020603050405020304" pitchFamily="18" charset="0"/>
                <a:ea typeface="楷体_GB2312" pitchFamily="49" charset="-122"/>
              </a:rPr>
              <a:t>的关系：</a:t>
            </a:r>
            <a:endParaRPr kumimoji="1" lang="zh-CN" altLang="en-US" sz="2800" b="1">
              <a:solidFill>
                <a:srgbClr val="FF99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3366" name="AutoShape 70"/>
          <p:cNvSpPr>
            <a:spLocks noChangeArrowheads="1"/>
          </p:cNvSpPr>
          <p:nvPr/>
        </p:nvSpPr>
        <p:spPr bwMode="auto">
          <a:xfrm>
            <a:off x="1116013" y="5589588"/>
            <a:ext cx="719137" cy="142875"/>
          </a:xfrm>
          <a:prstGeom prst="rightArrow">
            <a:avLst>
              <a:gd name="adj1" fmla="val 50000"/>
              <a:gd name="adj2" fmla="val 125833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83373" name="AutoShape 77"/>
          <p:cNvSpPr>
            <a:spLocks noChangeArrowheads="1"/>
          </p:cNvSpPr>
          <p:nvPr/>
        </p:nvSpPr>
        <p:spPr bwMode="auto">
          <a:xfrm>
            <a:off x="5148263" y="5516563"/>
            <a:ext cx="719137" cy="144462"/>
          </a:xfrm>
          <a:prstGeom prst="leftArrow">
            <a:avLst>
              <a:gd name="adj1" fmla="val 50000"/>
              <a:gd name="adj2" fmla="val 124451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4" name="Group 90"/>
          <p:cNvGrpSpPr/>
          <p:nvPr/>
        </p:nvGrpSpPr>
        <p:grpSpPr bwMode="auto">
          <a:xfrm>
            <a:off x="1758950" y="2266950"/>
            <a:ext cx="4679950" cy="1022350"/>
            <a:chOff x="2472" y="981"/>
            <a:chExt cx="2948" cy="644"/>
          </a:xfrm>
        </p:grpSpPr>
        <p:sp>
          <p:nvSpPr>
            <p:cNvPr id="16412" name="Text Box 18"/>
            <p:cNvSpPr txBox="1">
              <a:spLocks noChangeArrowheads="1"/>
            </p:cNvSpPr>
            <p:nvPr/>
          </p:nvSpPr>
          <p:spPr bwMode="auto">
            <a:xfrm>
              <a:off x="2789" y="981"/>
              <a:ext cx="213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i="1">
                  <a:latin typeface="Times New Roman" panose="02020603050405020304" pitchFamily="18" charset="0"/>
                </a:rPr>
                <a:t> 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   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  <a:endParaRPr kumimoji="1" lang="zh-CN" altLang="en-US" sz="28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6413" name="AutoShape 19"/>
            <p:cNvSpPr>
              <a:spLocks noChangeArrowheads="1"/>
            </p:cNvSpPr>
            <p:nvPr/>
          </p:nvSpPr>
          <p:spPr bwMode="auto">
            <a:xfrm>
              <a:off x="2929" y="1253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6414" name="Text Box 34"/>
            <p:cNvSpPr txBox="1">
              <a:spLocks noChangeArrowheads="1"/>
            </p:cNvSpPr>
            <p:nvPr/>
          </p:nvSpPr>
          <p:spPr bwMode="auto">
            <a:xfrm>
              <a:off x="2472" y="1253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6415" name="Text Box 35"/>
            <p:cNvSpPr txBox="1">
              <a:spLocks noChangeArrowheads="1"/>
            </p:cNvSpPr>
            <p:nvPr/>
          </p:nvSpPr>
          <p:spPr bwMode="auto">
            <a:xfrm>
              <a:off x="5012" y="1298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B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6416" name="Line 89"/>
            <p:cNvSpPr>
              <a:spLocks noChangeShapeType="1"/>
            </p:cNvSpPr>
            <p:nvPr/>
          </p:nvSpPr>
          <p:spPr bwMode="auto">
            <a:xfrm>
              <a:off x="2880" y="1434"/>
              <a:ext cx="2177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7" name="Rectangle 25"/>
            <p:cNvSpPr>
              <a:spLocks noChangeArrowheads="1"/>
            </p:cNvSpPr>
            <p:nvPr/>
          </p:nvSpPr>
          <p:spPr bwMode="auto">
            <a:xfrm>
              <a:off x="3696" y="1344"/>
              <a:ext cx="545" cy="181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105"/>
          <p:cNvGrpSpPr/>
          <p:nvPr/>
        </p:nvGrpSpPr>
        <p:grpSpPr bwMode="auto">
          <a:xfrm>
            <a:off x="611188" y="4437063"/>
            <a:ext cx="4032250" cy="1311275"/>
            <a:chOff x="385" y="2523"/>
            <a:chExt cx="2540" cy="826"/>
          </a:xfrm>
        </p:grpSpPr>
        <p:sp>
          <p:nvSpPr>
            <p:cNvPr id="16406" name="Text Box 92"/>
            <p:cNvSpPr txBox="1">
              <a:spLocks noChangeArrowheads="1"/>
            </p:cNvSpPr>
            <p:nvPr/>
          </p:nvSpPr>
          <p:spPr bwMode="auto">
            <a:xfrm>
              <a:off x="475" y="2523"/>
              <a:ext cx="213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i="1">
                  <a:latin typeface="Times New Roman" panose="02020603050405020304" pitchFamily="18" charset="0"/>
                </a:rPr>
                <a:t> 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   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  <a:endParaRPr kumimoji="1" lang="zh-CN" altLang="en-US" sz="28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6407" name="AutoShape 93"/>
            <p:cNvSpPr>
              <a:spLocks noChangeArrowheads="1"/>
            </p:cNvSpPr>
            <p:nvPr/>
          </p:nvSpPr>
          <p:spPr bwMode="auto">
            <a:xfrm>
              <a:off x="702" y="2795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6408" name="Text Box 94"/>
            <p:cNvSpPr txBox="1">
              <a:spLocks noChangeArrowheads="1"/>
            </p:cNvSpPr>
            <p:nvPr/>
          </p:nvSpPr>
          <p:spPr bwMode="auto">
            <a:xfrm>
              <a:off x="385" y="3022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6409" name="Text Box 95"/>
            <p:cNvSpPr txBox="1">
              <a:spLocks noChangeArrowheads="1"/>
            </p:cNvSpPr>
            <p:nvPr/>
          </p:nvSpPr>
          <p:spPr bwMode="auto">
            <a:xfrm>
              <a:off x="2517" y="3022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B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6410" name="Line 96"/>
            <p:cNvSpPr>
              <a:spLocks noChangeShapeType="1"/>
            </p:cNvSpPr>
            <p:nvPr/>
          </p:nvSpPr>
          <p:spPr bwMode="auto">
            <a:xfrm>
              <a:off x="566" y="2976"/>
              <a:ext cx="2177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Rectangle 97"/>
            <p:cNvSpPr>
              <a:spLocks noChangeArrowheads="1"/>
            </p:cNvSpPr>
            <p:nvPr/>
          </p:nvSpPr>
          <p:spPr bwMode="auto">
            <a:xfrm>
              <a:off x="1382" y="2886"/>
              <a:ext cx="545" cy="181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106"/>
          <p:cNvGrpSpPr/>
          <p:nvPr/>
        </p:nvGrpSpPr>
        <p:grpSpPr bwMode="auto">
          <a:xfrm>
            <a:off x="4643438" y="4437063"/>
            <a:ext cx="3960812" cy="1311275"/>
            <a:chOff x="2925" y="2523"/>
            <a:chExt cx="2495" cy="826"/>
          </a:xfrm>
        </p:grpSpPr>
        <p:sp>
          <p:nvSpPr>
            <p:cNvPr id="16400" name="Text Box 99"/>
            <p:cNvSpPr txBox="1">
              <a:spLocks noChangeArrowheads="1"/>
            </p:cNvSpPr>
            <p:nvPr/>
          </p:nvSpPr>
          <p:spPr bwMode="auto">
            <a:xfrm>
              <a:off x="2970" y="2523"/>
              <a:ext cx="213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i="1">
                  <a:latin typeface="Times New Roman" panose="02020603050405020304" pitchFamily="18" charset="0"/>
                </a:rPr>
                <a:t> 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   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  <a:endParaRPr kumimoji="1" lang="zh-CN" altLang="en-US" sz="28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6401" name="AutoShape 100"/>
            <p:cNvSpPr>
              <a:spLocks noChangeArrowheads="1"/>
            </p:cNvSpPr>
            <p:nvPr/>
          </p:nvSpPr>
          <p:spPr bwMode="auto">
            <a:xfrm>
              <a:off x="3197" y="2795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6402" name="Text Box 101"/>
            <p:cNvSpPr txBox="1">
              <a:spLocks noChangeArrowheads="1"/>
            </p:cNvSpPr>
            <p:nvPr/>
          </p:nvSpPr>
          <p:spPr bwMode="auto">
            <a:xfrm>
              <a:off x="2925" y="3022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6403" name="Text Box 102"/>
            <p:cNvSpPr txBox="1">
              <a:spLocks noChangeArrowheads="1"/>
            </p:cNvSpPr>
            <p:nvPr/>
          </p:nvSpPr>
          <p:spPr bwMode="auto">
            <a:xfrm>
              <a:off x="5012" y="3022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B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6404" name="Line 103"/>
            <p:cNvSpPr>
              <a:spLocks noChangeShapeType="1"/>
            </p:cNvSpPr>
            <p:nvPr/>
          </p:nvSpPr>
          <p:spPr bwMode="auto">
            <a:xfrm>
              <a:off x="3061" y="2976"/>
              <a:ext cx="2177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5" name="Rectangle 104"/>
            <p:cNvSpPr>
              <a:spLocks noChangeArrowheads="1"/>
            </p:cNvSpPr>
            <p:nvPr/>
          </p:nvSpPr>
          <p:spPr bwMode="auto">
            <a:xfrm>
              <a:off x="3877" y="2886"/>
              <a:ext cx="545" cy="181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373063" y="1033463"/>
            <a:ext cx="4775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9966"/>
                </a:solidFill>
                <a:latin typeface="楷体_GB2312" pitchFamily="49" charset="-122"/>
                <a:ea typeface="楷体_GB2312" pitchFamily="49" charset="-122"/>
              </a:rPr>
              <a:t>电流参考方向的两种表示：</a:t>
            </a:r>
            <a:endParaRPr kumimoji="1" lang="zh-CN" altLang="en-US" sz="2800" b="1">
              <a:solidFill>
                <a:srgbClr val="FF99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326" name="Text Box 6"/>
          <p:cNvSpPr txBox="1">
            <a:spLocks noChangeArrowheads="1"/>
          </p:cNvSpPr>
          <p:nvPr/>
        </p:nvSpPr>
        <p:spPr bwMode="auto">
          <a:xfrm>
            <a:off x="395288" y="1830388"/>
            <a:ext cx="767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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  <a:sym typeface="Monotype Sorts"/>
              </a:rPr>
              <a:t>用箭头表示：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箭头的指向为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电流的参考方向。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327" name="Text Box 7"/>
          <p:cNvSpPr txBox="1">
            <a:spLocks noChangeArrowheads="1"/>
          </p:cNvSpPr>
          <p:nvPr/>
        </p:nvSpPr>
        <p:spPr bwMode="auto">
          <a:xfrm>
            <a:off x="323850" y="3816350"/>
            <a:ext cx="8820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857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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  <a:sym typeface="Monotype Sorts"/>
              </a:rPr>
              <a:t>用双下标表示：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如 </a:t>
            </a:r>
            <a:r>
              <a:rPr kumimoji="1" lang="en-US" altLang="zh-CN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Monotype Sorts"/>
              </a:rPr>
              <a:t>i</a:t>
            </a:r>
            <a:r>
              <a:rPr kumimoji="1" lang="en-US" altLang="zh-CN" i="1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Monotype Sorts"/>
              </a:rPr>
              <a:t>AB</a:t>
            </a:r>
            <a:r>
              <a:rPr kumimoji="1"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Monotype Sorts"/>
              </a:rPr>
              <a:t> 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Monotype Sorts"/>
              </a:rPr>
              <a:t>,</a:t>
            </a: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电流的参考方向由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指向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" name="Group 66"/>
          <p:cNvGrpSpPr/>
          <p:nvPr/>
        </p:nvGrpSpPr>
        <p:grpSpPr bwMode="auto">
          <a:xfrm>
            <a:off x="1908175" y="2551113"/>
            <a:ext cx="4679950" cy="1022350"/>
            <a:chOff x="2472" y="981"/>
            <a:chExt cx="2948" cy="644"/>
          </a:xfrm>
        </p:grpSpPr>
        <p:sp>
          <p:nvSpPr>
            <p:cNvPr id="17421" name="Text Box 67"/>
            <p:cNvSpPr txBox="1">
              <a:spLocks noChangeArrowheads="1"/>
            </p:cNvSpPr>
            <p:nvPr/>
          </p:nvSpPr>
          <p:spPr bwMode="auto">
            <a:xfrm>
              <a:off x="2789" y="981"/>
              <a:ext cx="213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i="1">
                  <a:latin typeface="Times New Roman" panose="02020603050405020304" pitchFamily="18" charset="0"/>
                </a:rPr>
                <a:t> 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   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  <a:endParaRPr kumimoji="1" lang="zh-CN" altLang="en-US" sz="28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7422" name="AutoShape 68"/>
            <p:cNvSpPr>
              <a:spLocks noChangeArrowheads="1"/>
            </p:cNvSpPr>
            <p:nvPr/>
          </p:nvSpPr>
          <p:spPr bwMode="auto">
            <a:xfrm>
              <a:off x="3016" y="1253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7423" name="Text Box 69"/>
            <p:cNvSpPr txBox="1">
              <a:spLocks noChangeArrowheads="1"/>
            </p:cNvSpPr>
            <p:nvPr/>
          </p:nvSpPr>
          <p:spPr bwMode="auto">
            <a:xfrm>
              <a:off x="2472" y="1253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7424" name="Text Box 70"/>
            <p:cNvSpPr txBox="1">
              <a:spLocks noChangeArrowheads="1"/>
            </p:cNvSpPr>
            <p:nvPr/>
          </p:nvSpPr>
          <p:spPr bwMode="auto">
            <a:xfrm>
              <a:off x="5012" y="1298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B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7425" name="Line 71"/>
            <p:cNvSpPr>
              <a:spLocks noChangeShapeType="1"/>
            </p:cNvSpPr>
            <p:nvPr/>
          </p:nvSpPr>
          <p:spPr bwMode="auto">
            <a:xfrm>
              <a:off x="2880" y="1434"/>
              <a:ext cx="2177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6" name="Rectangle 72"/>
            <p:cNvSpPr>
              <a:spLocks noChangeArrowheads="1"/>
            </p:cNvSpPr>
            <p:nvPr/>
          </p:nvSpPr>
          <p:spPr bwMode="auto">
            <a:xfrm>
              <a:off x="3696" y="1344"/>
              <a:ext cx="545" cy="181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80"/>
          <p:cNvGrpSpPr/>
          <p:nvPr/>
        </p:nvGrpSpPr>
        <p:grpSpPr bwMode="auto">
          <a:xfrm>
            <a:off x="1908175" y="4494213"/>
            <a:ext cx="4679950" cy="1022350"/>
            <a:chOff x="1020" y="2704"/>
            <a:chExt cx="2948" cy="644"/>
          </a:xfrm>
        </p:grpSpPr>
        <p:sp>
          <p:nvSpPr>
            <p:cNvPr id="17416" name="Text Box 45"/>
            <p:cNvSpPr txBox="1">
              <a:spLocks noChangeArrowheads="1"/>
            </p:cNvSpPr>
            <p:nvPr/>
          </p:nvSpPr>
          <p:spPr bwMode="auto">
            <a:xfrm>
              <a:off x="1474" y="2704"/>
              <a:ext cx="63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AB</a:t>
              </a:r>
              <a:endParaRPr kumimoji="1" lang="en-US" altLang="zh-CN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7417" name="Text Box 76"/>
            <p:cNvSpPr txBox="1">
              <a:spLocks noChangeArrowheads="1"/>
            </p:cNvSpPr>
            <p:nvPr/>
          </p:nvSpPr>
          <p:spPr bwMode="auto">
            <a:xfrm>
              <a:off x="1020" y="2976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7418" name="Text Box 77"/>
            <p:cNvSpPr txBox="1">
              <a:spLocks noChangeArrowheads="1"/>
            </p:cNvSpPr>
            <p:nvPr/>
          </p:nvSpPr>
          <p:spPr bwMode="auto">
            <a:xfrm>
              <a:off x="3560" y="3021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B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7419" name="Line 78"/>
            <p:cNvSpPr>
              <a:spLocks noChangeShapeType="1"/>
            </p:cNvSpPr>
            <p:nvPr/>
          </p:nvSpPr>
          <p:spPr bwMode="auto">
            <a:xfrm>
              <a:off x="1428" y="3157"/>
              <a:ext cx="2177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Rectangle 79"/>
            <p:cNvSpPr>
              <a:spLocks noChangeArrowheads="1"/>
            </p:cNvSpPr>
            <p:nvPr/>
          </p:nvSpPr>
          <p:spPr bwMode="auto">
            <a:xfrm>
              <a:off x="2245" y="3067"/>
              <a:ext cx="545" cy="181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233363" y="2708602"/>
            <a:ext cx="1512887" cy="52322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电压</a:t>
            </a:r>
            <a:r>
              <a:rPr kumimoji="1" lang="en-US" altLang="zh-CN" sz="2400" i="1" dirty="0" err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400" i="1" baseline="-25000" dirty="0" err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ab</a:t>
            </a:r>
            <a:endParaRPr kumimoji="1" lang="en-US" altLang="zh-CN" sz="2400" i="1" baseline="-25000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85349" name="Object 5"/>
          <p:cNvGraphicFramePr>
            <a:graphicFrameLocks noChangeAspect="1"/>
          </p:cNvGraphicFramePr>
          <p:nvPr/>
        </p:nvGraphicFramePr>
        <p:xfrm>
          <a:off x="3565525" y="3778250"/>
          <a:ext cx="1439863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" name="公式" r:id="rId1" imgW="546100" imgH="403860" progId="Equation.3">
                  <p:embed/>
                </p:oleObj>
              </mc:Choice>
              <mc:Fallback>
                <p:oleObj name="公式" r:id="rId1" imgW="546100" imgH="4038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3778250"/>
                        <a:ext cx="1439863" cy="109061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>
                        <a:prstShdw prst="shdw17" dist="17961" dir="2700000">
                          <a:srgbClr val="997A7A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0" name="Text Box 6"/>
          <p:cNvSpPr txBox="1">
            <a:spLocks noChangeArrowheads="1"/>
          </p:cNvSpPr>
          <p:nvPr/>
        </p:nvSpPr>
        <p:spPr bwMode="auto">
          <a:xfrm>
            <a:off x="487363" y="5930900"/>
            <a:ext cx="915987" cy="5222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单位</a:t>
            </a:r>
            <a:endParaRPr kumimoji="1" lang="zh-CN" altLang="en-US" sz="280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85367" name="Text Box 23"/>
          <p:cNvSpPr txBox="1">
            <a:spLocks noChangeArrowheads="1"/>
          </p:cNvSpPr>
          <p:nvPr/>
        </p:nvSpPr>
        <p:spPr bwMode="auto">
          <a:xfrm>
            <a:off x="2555875" y="2663825"/>
            <a:ext cx="633730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单位正电荷</a:t>
            </a:r>
            <a:r>
              <a:rPr kumimoji="1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从电路中一点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移至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另一点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（任意点）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时电场力做功的大小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（电位差）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85368" name="AutoShape 24"/>
          <p:cNvSpPr>
            <a:spLocks noChangeArrowheads="1"/>
          </p:cNvSpPr>
          <p:nvPr/>
        </p:nvSpPr>
        <p:spPr bwMode="auto">
          <a:xfrm>
            <a:off x="1830388" y="2898775"/>
            <a:ext cx="576262" cy="142875"/>
          </a:xfrm>
          <a:prstGeom prst="rightArrow">
            <a:avLst>
              <a:gd name="adj1" fmla="val 50000"/>
              <a:gd name="adj2" fmla="val 100833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85369" name="Text Box 25"/>
          <p:cNvSpPr txBox="1">
            <a:spLocks noChangeArrowheads="1"/>
          </p:cNvSpPr>
          <p:nvPr/>
        </p:nvSpPr>
        <p:spPr bwMode="auto">
          <a:xfrm>
            <a:off x="468313" y="1771650"/>
            <a:ext cx="1150937" cy="5238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>
                <a:schemeClr val="tx1"/>
              </a:buClr>
              <a:buSzPct val="86000"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电位</a:t>
            </a:r>
            <a:r>
              <a:rPr kumimoji="1" lang="zh-CN" altLang="en-US" sz="280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</a:t>
            </a:r>
            <a:endParaRPr kumimoji="1" lang="zh-CN" altLang="en-US" sz="280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85370" name="AutoShape 26"/>
          <p:cNvSpPr>
            <a:spLocks noChangeArrowheads="1"/>
          </p:cNvSpPr>
          <p:nvPr/>
        </p:nvSpPr>
        <p:spPr bwMode="auto">
          <a:xfrm>
            <a:off x="1835150" y="1962150"/>
            <a:ext cx="576263" cy="142875"/>
          </a:xfrm>
          <a:prstGeom prst="rightArrow">
            <a:avLst>
              <a:gd name="adj1" fmla="val 50000"/>
              <a:gd name="adj2" fmla="val 100833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85374" name="Text Box 30"/>
          <p:cNvSpPr txBox="1">
            <a:spLocks noChangeArrowheads="1"/>
          </p:cNvSpPr>
          <p:nvPr/>
        </p:nvSpPr>
        <p:spPr bwMode="auto">
          <a:xfrm>
            <a:off x="468313" y="5041900"/>
            <a:ext cx="2447925" cy="522288"/>
          </a:xfrm>
          <a:prstGeom prst="rect">
            <a:avLst/>
          </a:prstGeom>
          <a:noFill/>
          <a:ln w="28575" cap="sq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实际电压方向</a:t>
            </a:r>
            <a:r>
              <a:rPr kumimoji="1" lang="zh-CN" altLang="en-US" sz="2400" b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    </a:t>
            </a:r>
            <a:endParaRPr kumimoji="1" lang="zh-CN" altLang="en-US" sz="2400" b="1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85375" name="AutoShape 31"/>
          <p:cNvSpPr>
            <a:spLocks noChangeArrowheads="1"/>
          </p:cNvSpPr>
          <p:nvPr/>
        </p:nvSpPr>
        <p:spPr bwMode="auto">
          <a:xfrm>
            <a:off x="3059113" y="5195888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85376" name="Text Box 32"/>
          <p:cNvSpPr txBox="1">
            <a:spLocks noChangeArrowheads="1"/>
          </p:cNvSpPr>
          <p:nvPr/>
        </p:nvSpPr>
        <p:spPr bwMode="auto">
          <a:xfrm>
            <a:off x="3706813" y="5084763"/>
            <a:ext cx="561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高电位指向低电位的方向 （人为规定）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85387" name="Text Box 43"/>
          <p:cNvSpPr txBox="1">
            <a:spLocks noChangeArrowheads="1"/>
          </p:cNvSpPr>
          <p:nvPr/>
        </p:nvSpPr>
        <p:spPr bwMode="auto">
          <a:xfrm>
            <a:off x="2227263" y="5978525"/>
            <a:ext cx="3960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V (</a:t>
            </a:r>
            <a:r>
              <a: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伏</a:t>
            </a:r>
            <a:r>
              <a:rPr kumimoji="1" lang="en-US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kV</a:t>
            </a:r>
            <a:r>
              <a: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mV</a:t>
            </a:r>
            <a:r>
              <a: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</a:t>
            </a:r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V</a:t>
            </a:r>
            <a:r>
              <a: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、</a:t>
            </a:r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pV</a:t>
            </a:r>
            <a:endParaRPr kumimoji="1" lang="en-US" altLang="zh-CN" sz="240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233363" y="939800"/>
            <a:ext cx="49863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1. 2. 2. </a:t>
            </a:r>
            <a:r>
              <a:rPr kumimoji="1"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电压的参考方向：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2555875" y="1660525"/>
            <a:ext cx="65087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单位正电荷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从电路中一点移至参考点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 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=0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时电场力做功的大小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1511300" y="6121400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hlink"/>
          </a:solidFill>
          <a:ln w="12700" algn="ctr">
            <a:solidFill>
              <a:schemeClr val="hlink"/>
            </a:solidFill>
            <a:miter lim="800000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530" y="895890"/>
            <a:ext cx="7520940" cy="2835475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" y="4030358"/>
            <a:ext cx="7526655" cy="2627604"/>
          </a:xfrm>
          <a:prstGeom prst="rect">
            <a:avLst/>
          </a:prstGeom>
        </p:spPr>
      </p:pic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3253740" y="4115822"/>
            <a:ext cx="5084445" cy="73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ClrTx/>
              <a:buSzTx/>
              <a:buNone/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电压</a:t>
            </a:r>
            <a:r>
              <a:rPr kumimoji="1" lang="en-US" altLang="zh-CN" sz="1800" b="1" i="1" dirty="0" err="1">
                <a:solidFill>
                  <a:srgbClr val="7030A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1800" b="1" i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仿宋_GB2312" pitchFamily="49" charset="-122"/>
              </a:rPr>
              <a:t>ab</a:t>
            </a:r>
            <a:r>
              <a:rPr kumimoji="1" lang="en-US" altLang="zh-C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kumimoji="1"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单位正电荷</a:t>
            </a:r>
            <a:r>
              <a:rPr kumimoji="1" lang="en-US" altLang="zh-CN" sz="1800" b="1" i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kumimoji="1" lang="en-US" altLang="zh-C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从电路中一点</a:t>
            </a:r>
            <a:r>
              <a:rPr kumimoji="1" lang="en-US" altLang="zh-C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移至</a:t>
            </a:r>
            <a:endParaRPr kumimoji="1" lang="en-US" altLang="zh-CN" sz="1800" b="1" dirty="0">
              <a:solidFill>
                <a:srgbClr val="7030A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buClrTx/>
              <a:buSzTx/>
              <a:buNone/>
            </a:pPr>
            <a:r>
              <a:rPr kumimoji="1"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另一点</a:t>
            </a:r>
            <a:r>
              <a:rPr kumimoji="1" lang="en-US" altLang="zh-C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时电场力做功的大小</a:t>
            </a:r>
            <a:endParaRPr kumimoji="1" lang="zh-CN" altLang="en-US" sz="1800" b="1" dirty="0">
              <a:solidFill>
                <a:srgbClr val="7030A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440" y="844297"/>
            <a:ext cx="7726680" cy="3415192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098" y="5287722"/>
            <a:ext cx="88787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电路中电位参考点可任意选择；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参考点一经选定，电路中各点的电位值就唯一确定；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当选择不同的电位参考点时，电路中各点电位值改变，但任意两点间电压不变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12" name="Text Box 123"/>
          <p:cNvSpPr txBox="1">
            <a:spLocks noChangeArrowheads="1"/>
          </p:cNvSpPr>
          <p:nvPr/>
        </p:nvSpPr>
        <p:spPr bwMode="auto">
          <a:xfrm>
            <a:off x="345758" y="4708285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结论</a:t>
            </a:r>
            <a:endParaRPr kumimoji="1" lang="zh-CN" altLang="en-US" dirty="0">
              <a:solidFill>
                <a:srgbClr val="FA7748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1" name="Text Box 5"/>
          <p:cNvSpPr txBox="1">
            <a:spLocks noChangeArrowheads="1"/>
          </p:cNvSpPr>
          <p:nvPr/>
        </p:nvSpPr>
        <p:spPr bwMode="auto">
          <a:xfrm>
            <a:off x="1544638" y="1111250"/>
            <a:ext cx="69119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复杂电路中，两点间电压的实际方向往往不易事先判别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如何处理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?</a:t>
            </a:r>
            <a:endParaRPr kumimoji="1" lang="en-US" altLang="zh-CN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8422" name="Text Box 6"/>
          <p:cNvSpPr txBox="1">
            <a:spLocks noChangeArrowheads="1"/>
          </p:cNvSpPr>
          <p:nvPr/>
        </p:nvSpPr>
        <p:spPr bwMode="auto">
          <a:xfrm>
            <a:off x="996950" y="2867025"/>
            <a:ext cx="2697163" cy="522288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电压的参考方向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" name="Group 54"/>
          <p:cNvGrpSpPr/>
          <p:nvPr/>
        </p:nvGrpSpPr>
        <p:grpSpPr bwMode="auto">
          <a:xfrm>
            <a:off x="1906588" y="6018213"/>
            <a:ext cx="1152525" cy="579437"/>
            <a:chOff x="1111" y="3203"/>
            <a:chExt cx="726" cy="365"/>
          </a:xfrm>
        </p:grpSpPr>
        <p:sp>
          <p:nvSpPr>
            <p:cNvPr id="19490" name="Text Box 15" descr="羊皮纸"/>
            <p:cNvSpPr txBox="1">
              <a:spLocks noChangeArrowheads="1"/>
            </p:cNvSpPr>
            <p:nvPr/>
          </p:nvSpPr>
          <p:spPr bwMode="auto">
            <a:xfrm>
              <a:off x="1111" y="3203"/>
              <a:ext cx="301" cy="365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91" name="Text Box 19" descr="羊皮纸"/>
            <p:cNvSpPr txBox="1">
              <a:spLocks noChangeArrowheads="1"/>
            </p:cNvSpPr>
            <p:nvPr/>
          </p:nvSpPr>
          <p:spPr bwMode="auto">
            <a:xfrm>
              <a:off x="1383" y="3203"/>
              <a:ext cx="454" cy="365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&gt; 0</a:t>
              </a:r>
              <a:endPara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83"/>
          <p:cNvGrpSpPr/>
          <p:nvPr/>
        </p:nvGrpSpPr>
        <p:grpSpPr bwMode="auto">
          <a:xfrm>
            <a:off x="395288" y="3713163"/>
            <a:ext cx="3960812" cy="1138237"/>
            <a:chOff x="249" y="1933"/>
            <a:chExt cx="2495" cy="717"/>
          </a:xfrm>
        </p:grpSpPr>
        <p:sp>
          <p:nvSpPr>
            <p:cNvPr id="19487" name="Text Box 21"/>
            <p:cNvSpPr txBox="1">
              <a:spLocks noChangeArrowheads="1"/>
            </p:cNvSpPr>
            <p:nvPr/>
          </p:nvSpPr>
          <p:spPr bwMode="auto">
            <a:xfrm>
              <a:off x="981" y="1933"/>
              <a:ext cx="112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  <a:endParaRPr kumimoji="1" lang="zh-CN" altLang="en-US" sz="28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endParaRPr kumimoji="1" lang="en-US" altLang="zh-CN" sz="2800" b="1" i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488" name="Text Box 22"/>
            <p:cNvSpPr txBox="1">
              <a:spLocks noChangeArrowheads="1"/>
            </p:cNvSpPr>
            <p:nvPr/>
          </p:nvSpPr>
          <p:spPr bwMode="auto">
            <a:xfrm>
              <a:off x="249" y="2285"/>
              <a:ext cx="53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89" name="Text Box 23"/>
            <p:cNvSpPr txBox="1">
              <a:spLocks noChangeArrowheads="1"/>
            </p:cNvSpPr>
            <p:nvPr/>
          </p:nvSpPr>
          <p:spPr bwMode="auto">
            <a:xfrm>
              <a:off x="2212" y="2266"/>
              <a:ext cx="53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32"/>
          <p:cNvGrpSpPr/>
          <p:nvPr/>
        </p:nvGrpSpPr>
        <p:grpSpPr bwMode="auto">
          <a:xfrm>
            <a:off x="4787900" y="3713163"/>
            <a:ext cx="3833813" cy="1138237"/>
            <a:chOff x="3153" y="1731"/>
            <a:chExt cx="2415" cy="717"/>
          </a:xfrm>
        </p:grpSpPr>
        <p:sp>
          <p:nvSpPr>
            <p:cNvPr id="19484" name="Text Box 33"/>
            <p:cNvSpPr txBox="1">
              <a:spLocks noChangeArrowheads="1"/>
            </p:cNvSpPr>
            <p:nvPr/>
          </p:nvSpPr>
          <p:spPr bwMode="auto">
            <a:xfrm>
              <a:off x="3816" y="1731"/>
              <a:ext cx="1012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  <a:endParaRPr kumimoji="1" lang="zh-CN" altLang="en-US" sz="28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endParaRPr kumimoji="1" lang="en-US" altLang="zh-CN" sz="2800" b="1" i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485" name="Text Box 34"/>
            <p:cNvSpPr txBox="1">
              <a:spLocks noChangeArrowheads="1"/>
            </p:cNvSpPr>
            <p:nvPr/>
          </p:nvSpPr>
          <p:spPr bwMode="auto">
            <a:xfrm>
              <a:off x="3153" y="2083"/>
              <a:ext cx="48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+</a:t>
              </a:r>
              <a:endPara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86" name="Text Box 35"/>
            <p:cNvSpPr txBox="1">
              <a:spLocks noChangeArrowheads="1"/>
            </p:cNvSpPr>
            <p:nvPr/>
          </p:nvSpPr>
          <p:spPr bwMode="auto">
            <a:xfrm>
              <a:off x="5088" y="2064"/>
              <a:ext cx="48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55"/>
          <p:cNvGrpSpPr/>
          <p:nvPr/>
        </p:nvGrpSpPr>
        <p:grpSpPr bwMode="auto">
          <a:xfrm>
            <a:off x="6305550" y="6018213"/>
            <a:ext cx="1144588" cy="579437"/>
            <a:chOff x="3811" y="3113"/>
            <a:chExt cx="721" cy="365"/>
          </a:xfrm>
        </p:grpSpPr>
        <p:sp>
          <p:nvSpPr>
            <p:cNvPr id="19482" name="Text Box 16" descr="羊皮纸"/>
            <p:cNvSpPr txBox="1">
              <a:spLocks noChangeArrowheads="1"/>
            </p:cNvSpPr>
            <p:nvPr/>
          </p:nvSpPr>
          <p:spPr bwMode="auto">
            <a:xfrm>
              <a:off x="4014" y="3113"/>
              <a:ext cx="518" cy="365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&lt; 0</a:t>
              </a:r>
              <a:endPara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83" name="Text Box 36" descr="羊皮纸"/>
            <p:cNvSpPr txBox="1">
              <a:spLocks noChangeArrowheads="1"/>
            </p:cNvSpPr>
            <p:nvPr/>
          </p:nvSpPr>
          <p:spPr bwMode="auto">
            <a:xfrm>
              <a:off x="3811" y="3113"/>
              <a:ext cx="301" cy="365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kumimoji="1" lang="en-US" altLang="zh-CN" b="1" i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8467" name="AutoShape 51"/>
          <p:cNvSpPr>
            <a:spLocks noChangeArrowheads="1"/>
          </p:cNvSpPr>
          <p:nvPr/>
        </p:nvSpPr>
        <p:spPr bwMode="auto">
          <a:xfrm>
            <a:off x="4173538" y="3092450"/>
            <a:ext cx="647700" cy="71438"/>
          </a:xfrm>
          <a:prstGeom prst="rightArrow">
            <a:avLst>
              <a:gd name="adj1" fmla="val 50000"/>
              <a:gd name="adj2" fmla="val 226665"/>
            </a:avLst>
          </a:prstGeom>
          <a:solidFill>
            <a:schemeClr val="hlink"/>
          </a:solidFill>
          <a:ln w="38100" cap="sq" algn="ctr">
            <a:solidFill>
              <a:schemeClr val="hlink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88469" name="Text Box 53"/>
          <p:cNvSpPr txBox="1">
            <a:spLocks noChangeArrowheads="1"/>
          </p:cNvSpPr>
          <p:nvPr/>
        </p:nvSpPr>
        <p:spPr bwMode="auto">
          <a:xfrm>
            <a:off x="5106988" y="2884488"/>
            <a:ext cx="39290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高电位指向低电位（假设）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9466" name="Text Box 68"/>
          <p:cNvSpPr txBox="1">
            <a:spLocks noChangeArrowheads="1"/>
          </p:cNvSpPr>
          <p:nvPr/>
        </p:nvSpPr>
        <p:spPr bwMode="auto">
          <a:xfrm>
            <a:off x="395288" y="1162050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CC660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问题</a:t>
            </a:r>
            <a:endParaRPr lang="zh-CN" altLang="en-US">
              <a:solidFill>
                <a:srgbClr val="CC6600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grpSp>
        <p:nvGrpSpPr>
          <p:cNvPr id="9" name="Group 69"/>
          <p:cNvGrpSpPr/>
          <p:nvPr/>
        </p:nvGrpSpPr>
        <p:grpSpPr bwMode="auto">
          <a:xfrm>
            <a:off x="684213" y="4721225"/>
            <a:ext cx="3384550" cy="288925"/>
            <a:chOff x="2699" y="890"/>
            <a:chExt cx="2086" cy="182"/>
          </a:xfrm>
        </p:grpSpPr>
        <p:sp>
          <p:nvSpPr>
            <p:cNvPr id="19480" name="Line 70"/>
            <p:cNvSpPr>
              <a:spLocks noChangeShapeType="1"/>
            </p:cNvSpPr>
            <p:nvPr/>
          </p:nvSpPr>
          <p:spPr bwMode="auto">
            <a:xfrm flipH="1">
              <a:off x="2699" y="981"/>
              <a:ext cx="2086" cy="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1" name="Rectangle 71"/>
            <p:cNvSpPr>
              <a:spLocks noChangeArrowheads="1"/>
            </p:cNvSpPr>
            <p:nvPr/>
          </p:nvSpPr>
          <p:spPr bwMode="auto">
            <a:xfrm>
              <a:off x="3515" y="890"/>
              <a:ext cx="408" cy="182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10" name="Group 72"/>
          <p:cNvGrpSpPr/>
          <p:nvPr/>
        </p:nvGrpSpPr>
        <p:grpSpPr bwMode="auto">
          <a:xfrm>
            <a:off x="5076825" y="4721225"/>
            <a:ext cx="3311525" cy="288925"/>
            <a:chOff x="2699" y="890"/>
            <a:chExt cx="2086" cy="182"/>
          </a:xfrm>
        </p:grpSpPr>
        <p:sp>
          <p:nvSpPr>
            <p:cNvPr id="19478" name="Line 73"/>
            <p:cNvSpPr>
              <a:spLocks noChangeShapeType="1"/>
            </p:cNvSpPr>
            <p:nvPr/>
          </p:nvSpPr>
          <p:spPr bwMode="auto">
            <a:xfrm flipH="1">
              <a:off x="2699" y="981"/>
              <a:ext cx="2086" cy="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9" name="Rectangle 74"/>
            <p:cNvSpPr>
              <a:spLocks noChangeArrowheads="1"/>
            </p:cNvSpPr>
            <p:nvPr/>
          </p:nvSpPr>
          <p:spPr bwMode="auto">
            <a:xfrm>
              <a:off x="3515" y="890"/>
              <a:ext cx="408" cy="182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11" name="Group 80"/>
          <p:cNvGrpSpPr/>
          <p:nvPr/>
        </p:nvGrpSpPr>
        <p:grpSpPr bwMode="auto">
          <a:xfrm>
            <a:off x="250825" y="4937125"/>
            <a:ext cx="4232275" cy="792163"/>
            <a:chOff x="158" y="2704"/>
            <a:chExt cx="2666" cy="499"/>
          </a:xfrm>
        </p:grpSpPr>
        <p:sp>
          <p:nvSpPr>
            <p:cNvPr id="19475" name="Text Box 25"/>
            <p:cNvSpPr txBox="1">
              <a:spLocks noChangeArrowheads="1"/>
            </p:cNvSpPr>
            <p:nvPr/>
          </p:nvSpPr>
          <p:spPr bwMode="auto">
            <a:xfrm>
              <a:off x="158" y="2723"/>
              <a:ext cx="67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4400" b="1">
                  <a:solidFill>
                    <a:srgbClr val="FFFF00"/>
                  </a:solidFill>
                  <a:latin typeface="Times New Roman" panose="02020603050405020304" pitchFamily="18" charset="0"/>
                  <a:sym typeface="CommonBullets"/>
                </a:rPr>
                <a:t>+</a:t>
              </a:r>
              <a:endParaRPr kumimoji="1" lang="en-US" altLang="zh-CN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76" name="Text Box 27"/>
            <p:cNvSpPr txBox="1">
              <a:spLocks noChangeArrowheads="1"/>
            </p:cNvSpPr>
            <p:nvPr/>
          </p:nvSpPr>
          <p:spPr bwMode="auto">
            <a:xfrm>
              <a:off x="975" y="2783"/>
              <a:ext cx="108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1">
                  <a:solidFill>
                    <a:srgbClr val="FF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实际方向</a:t>
              </a:r>
              <a:endParaRPr kumimoji="1" lang="zh-CN" altLang="en-US" sz="2800" b="1">
                <a:solidFill>
                  <a:srgbClr val="FF3399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477" name="Text Box 78"/>
            <p:cNvSpPr txBox="1">
              <a:spLocks noChangeArrowheads="1"/>
            </p:cNvSpPr>
            <p:nvPr/>
          </p:nvSpPr>
          <p:spPr bwMode="auto">
            <a:xfrm>
              <a:off x="2154" y="2704"/>
              <a:ext cx="67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4400" b="1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–</a:t>
              </a:r>
              <a:endParaRPr kumimoji="1" lang="en-US" altLang="zh-CN" sz="4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2" name="Group 81"/>
          <p:cNvGrpSpPr/>
          <p:nvPr/>
        </p:nvGrpSpPr>
        <p:grpSpPr bwMode="auto">
          <a:xfrm>
            <a:off x="4643438" y="4937125"/>
            <a:ext cx="4249737" cy="792163"/>
            <a:chOff x="2925" y="2704"/>
            <a:chExt cx="2677" cy="499"/>
          </a:xfrm>
        </p:grpSpPr>
        <p:sp>
          <p:nvSpPr>
            <p:cNvPr id="19472" name="Text Box 29"/>
            <p:cNvSpPr txBox="1">
              <a:spLocks noChangeArrowheads="1"/>
            </p:cNvSpPr>
            <p:nvPr/>
          </p:nvSpPr>
          <p:spPr bwMode="auto">
            <a:xfrm>
              <a:off x="4969" y="2723"/>
              <a:ext cx="633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4400" b="1">
                  <a:solidFill>
                    <a:srgbClr val="FFFF00"/>
                  </a:solidFill>
                  <a:latin typeface="Times New Roman" panose="02020603050405020304" pitchFamily="18" charset="0"/>
                  <a:sym typeface="CommonBullets"/>
                </a:rPr>
                <a:t>+</a:t>
              </a:r>
              <a:endParaRPr kumimoji="1" lang="en-US" altLang="zh-CN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73" name="Text Box 31"/>
            <p:cNvSpPr txBox="1">
              <a:spLocks noChangeArrowheads="1"/>
            </p:cNvSpPr>
            <p:nvPr/>
          </p:nvSpPr>
          <p:spPr bwMode="auto">
            <a:xfrm>
              <a:off x="3810" y="2783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 b="1">
                  <a:solidFill>
                    <a:srgbClr val="FF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实际方向</a:t>
              </a:r>
              <a:endParaRPr kumimoji="1" lang="zh-CN" altLang="en-US" sz="2800" b="1">
                <a:solidFill>
                  <a:srgbClr val="FF3399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474" name="Text Box 79"/>
            <p:cNvSpPr txBox="1">
              <a:spLocks noChangeArrowheads="1"/>
            </p:cNvSpPr>
            <p:nvPr/>
          </p:nvSpPr>
          <p:spPr bwMode="auto">
            <a:xfrm>
              <a:off x="2925" y="2704"/>
              <a:ext cx="67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4400" b="1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–</a:t>
              </a:r>
              <a:endParaRPr kumimoji="1" lang="en-US" altLang="zh-CN" sz="4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1222375" y="1882775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755650" y="908050"/>
            <a:ext cx="518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9966"/>
                </a:solidFill>
                <a:latin typeface="Times New Roman" panose="02020603050405020304" pitchFamily="18" charset="0"/>
                <a:ea typeface="楷体_GB2312" pitchFamily="49" charset="-122"/>
                <a:sym typeface="Wingdings 2" panose="05020102010507070707" pitchFamily="18" charset="2"/>
              </a:rPr>
              <a:t>电压参考方向的三种表示方式：</a:t>
            </a:r>
            <a:endParaRPr kumimoji="1" lang="zh-CN" altLang="en-US" sz="2800" b="1">
              <a:solidFill>
                <a:srgbClr val="FF9966"/>
              </a:solidFill>
              <a:latin typeface="Times New Roman" panose="02020603050405020304" pitchFamily="18" charset="0"/>
              <a:ea typeface="楷体_GB2312" pitchFamily="49" charset="-122"/>
              <a:sym typeface="Wingdings 2" panose="05020102010507070707" pitchFamily="18" charset="2"/>
            </a:endParaRPr>
          </a:p>
        </p:txBody>
      </p:sp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841375" y="2339975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639763" y="1611313"/>
            <a:ext cx="3095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(1) 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用箭头表示：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Monotype Sorts"/>
            </a:endParaRPr>
          </a:p>
        </p:txBody>
      </p:sp>
      <p:sp>
        <p:nvSpPr>
          <p:cNvPr id="189448" name="Text Box 8"/>
          <p:cNvSpPr txBox="1">
            <a:spLocks noChangeArrowheads="1"/>
          </p:cNvSpPr>
          <p:nvPr/>
        </p:nvSpPr>
        <p:spPr bwMode="auto">
          <a:xfrm>
            <a:off x="639763" y="3195638"/>
            <a:ext cx="3222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476250" indent="-4762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(2)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用正负极性表示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Monotype Sorts"/>
            </a:endParaRPr>
          </a:p>
        </p:txBody>
      </p:sp>
      <p:sp>
        <p:nvSpPr>
          <p:cNvPr id="189449" name="Text Box 9"/>
          <p:cNvSpPr txBox="1">
            <a:spLocks noChangeArrowheads="1"/>
          </p:cNvSpPr>
          <p:nvPr/>
        </p:nvSpPr>
        <p:spPr bwMode="auto">
          <a:xfrm>
            <a:off x="711200" y="5140325"/>
            <a:ext cx="3609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81000" indent="-3810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(3)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用双下标表示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488" name="Rectangle 11"/>
          <p:cNvSpPr>
            <a:spLocks noChangeArrowheads="1"/>
          </p:cNvSpPr>
          <p:nvPr/>
        </p:nvSpPr>
        <p:spPr bwMode="auto">
          <a:xfrm>
            <a:off x="4141788" y="2700338"/>
            <a:ext cx="687387" cy="3048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89" name="Line 12"/>
          <p:cNvSpPr>
            <a:spLocks noChangeShapeType="1"/>
          </p:cNvSpPr>
          <p:nvPr/>
        </p:nvSpPr>
        <p:spPr bwMode="auto">
          <a:xfrm flipH="1">
            <a:off x="2511425" y="2854325"/>
            <a:ext cx="1601788" cy="1588"/>
          </a:xfrm>
          <a:prstGeom prst="line">
            <a:avLst/>
          </a:prstGeom>
          <a:noFill/>
          <a:ln w="38100" cap="sq">
            <a:solidFill>
              <a:srgbClr val="FFCC00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0" name="Line 13"/>
          <p:cNvSpPr>
            <a:spLocks noChangeShapeType="1"/>
          </p:cNvSpPr>
          <p:nvPr/>
        </p:nvSpPr>
        <p:spPr bwMode="auto">
          <a:xfrm flipV="1">
            <a:off x="4841875" y="2852738"/>
            <a:ext cx="1601788" cy="14287"/>
          </a:xfrm>
          <a:prstGeom prst="line">
            <a:avLst/>
          </a:prstGeom>
          <a:noFill/>
          <a:ln w="38100" cap="sq">
            <a:solidFill>
              <a:srgbClr val="FFCC00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1" name="Line 14"/>
          <p:cNvSpPr>
            <a:spLocks noChangeShapeType="1"/>
          </p:cNvSpPr>
          <p:nvPr/>
        </p:nvSpPr>
        <p:spPr bwMode="auto">
          <a:xfrm>
            <a:off x="3425825" y="2547938"/>
            <a:ext cx="1981200" cy="0"/>
          </a:xfrm>
          <a:prstGeom prst="line">
            <a:avLst/>
          </a:prstGeom>
          <a:noFill/>
          <a:ln w="28575" cap="sq">
            <a:solidFill>
              <a:srgbClr val="00FFFF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55" name="Text Box 15"/>
          <p:cNvSpPr txBox="1">
            <a:spLocks noChangeArrowheads="1"/>
          </p:cNvSpPr>
          <p:nvPr/>
        </p:nvSpPr>
        <p:spPr bwMode="auto">
          <a:xfrm>
            <a:off x="4167188" y="1827213"/>
            <a:ext cx="4778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U</a:t>
            </a:r>
            <a:endParaRPr kumimoji="1" lang="en-US" altLang="zh-CN" i="1">
              <a:latin typeface="Times New Roman" panose="02020603050405020304" pitchFamily="18" charset="0"/>
            </a:endParaRPr>
          </a:p>
        </p:txBody>
      </p:sp>
      <p:sp>
        <p:nvSpPr>
          <p:cNvPr id="20493" name="Rectangle 17"/>
          <p:cNvSpPr>
            <a:spLocks noChangeArrowheads="1"/>
          </p:cNvSpPr>
          <p:nvPr/>
        </p:nvSpPr>
        <p:spPr bwMode="auto">
          <a:xfrm>
            <a:off x="4213225" y="4564063"/>
            <a:ext cx="687388" cy="3048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94" name="Line 18"/>
          <p:cNvSpPr>
            <a:spLocks noChangeShapeType="1"/>
          </p:cNvSpPr>
          <p:nvPr/>
        </p:nvSpPr>
        <p:spPr bwMode="auto">
          <a:xfrm flipH="1">
            <a:off x="2582863" y="4718050"/>
            <a:ext cx="1601787" cy="1588"/>
          </a:xfrm>
          <a:prstGeom prst="line">
            <a:avLst/>
          </a:prstGeom>
          <a:noFill/>
          <a:ln w="38100" cap="sq">
            <a:solidFill>
              <a:srgbClr val="FFCC00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5" name="Line 19"/>
          <p:cNvSpPr>
            <a:spLocks noChangeShapeType="1"/>
          </p:cNvSpPr>
          <p:nvPr/>
        </p:nvSpPr>
        <p:spPr bwMode="auto">
          <a:xfrm flipV="1">
            <a:off x="4913313" y="4725988"/>
            <a:ext cx="1601787" cy="6350"/>
          </a:xfrm>
          <a:prstGeom prst="line">
            <a:avLst/>
          </a:prstGeom>
          <a:noFill/>
          <a:ln w="38100" cap="sq">
            <a:solidFill>
              <a:srgbClr val="FFCC00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64" name="Text Box 24"/>
          <p:cNvSpPr txBox="1">
            <a:spLocks noChangeArrowheads="1"/>
          </p:cNvSpPr>
          <p:nvPr/>
        </p:nvSpPr>
        <p:spPr bwMode="auto">
          <a:xfrm>
            <a:off x="4311650" y="398780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U</a:t>
            </a:r>
            <a:endParaRPr kumimoji="1" lang="en-US" altLang="zh-CN" i="1">
              <a:latin typeface="Times New Roman" panose="02020603050405020304" pitchFamily="18" charset="0"/>
            </a:endParaRPr>
          </a:p>
        </p:txBody>
      </p:sp>
      <p:sp>
        <p:nvSpPr>
          <p:cNvPr id="189465" name="Text Box 25"/>
          <p:cNvSpPr txBox="1">
            <a:spLocks noChangeArrowheads="1"/>
          </p:cNvSpPr>
          <p:nvPr/>
        </p:nvSpPr>
        <p:spPr bwMode="auto">
          <a:xfrm>
            <a:off x="2984500" y="4078288"/>
            <a:ext cx="5032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4400" b="1">
                <a:solidFill>
                  <a:srgbClr val="FF0000"/>
                </a:solidFill>
                <a:latin typeface="Times New Roman" panose="02020603050405020304" pitchFamily="18" charset="0"/>
                <a:sym typeface="CommonBullets"/>
              </a:rPr>
              <a:t>+</a:t>
            </a:r>
            <a:endParaRPr kumimoji="1" lang="en-US" altLang="zh-CN" sz="4400" b="1">
              <a:solidFill>
                <a:schemeClr val="hlink"/>
              </a:solidFill>
              <a:latin typeface="Times New Roman" panose="02020603050405020304" pitchFamily="18" charset="0"/>
              <a:sym typeface="CommonBullets"/>
            </a:endParaRPr>
          </a:p>
        </p:txBody>
      </p:sp>
      <p:sp>
        <p:nvSpPr>
          <p:cNvPr id="189466" name="Line 26"/>
          <p:cNvSpPr>
            <a:spLocks noChangeShapeType="1"/>
          </p:cNvSpPr>
          <p:nvPr/>
        </p:nvSpPr>
        <p:spPr bwMode="auto">
          <a:xfrm>
            <a:off x="6207125" y="4459288"/>
            <a:ext cx="304800" cy="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33"/>
          <p:cNvGrpSpPr/>
          <p:nvPr/>
        </p:nvGrpSpPr>
        <p:grpSpPr bwMode="auto">
          <a:xfrm>
            <a:off x="2439988" y="5716588"/>
            <a:ext cx="4364037" cy="808037"/>
            <a:chOff x="1519" y="3457"/>
            <a:chExt cx="2749" cy="509"/>
          </a:xfrm>
        </p:grpSpPr>
        <p:grpSp>
          <p:nvGrpSpPr>
            <p:cNvPr id="20502" name="Group 20"/>
            <p:cNvGrpSpPr/>
            <p:nvPr/>
          </p:nvGrpSpPr>
          <p:grpSpPr bwMode="auto">
            <a:xfrm>
              <a:off x="1664" y="3774"/>
              <a:ext cx="2486" cy="192"/>
              <a:chOff x="3024" y="3648"/>
              <a:chExt cx="2486" cy="192"/>
            </a:xfrm>
          </p:grpSpPr>
          <p:sp>
            <p:nvSpPr>
              <p:cNvPr id="20505" name="Rectangle 21"/>
              <p:cNvSpPr>
                <a:spLocks noChangeArrowheads="1"/>
              </p:cNvSpPr>
              <p:nvPr/>
            </p:nvSpPr>
            <p:spPr bwMode="auto">
              <a:xfrm>
                <a:off x="4051" y="3648"/>
                <a:ext cx="433" cy="192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20506" name="Line 22"/>
              <p:cNvSpPr>
                <a:spLocks noChangeShapeType="1"/>
              </p:cNvSpPr>
              <p:nvPr/>
            </p:nvSpPr>
            <p:spPr bwMode="auto">
              <a:xfrm flipH="1">
                <a:off x="3024" y="3745"/>
                <a:ext cx="1009" cy="1"/>
              </a:xfrm>
              <a:prstGeom prst="line">
                <a:avLst/>
              </a:prstGeom>
              <a:noFill/>
              <a:ln w="38100" cap="sq">
                <a:solidFill>
                  <a:srgbClr val="FFCC00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07" name="Line 23"/>
              <p:cNvSpPr>
                <a:spLocks noChangeShapeType="1"/>
              </p:cNvSpPr>
              <p:nvPr/>
            </p:nvSpPr>
            <p:spPr bwMode="auto">
              <a:xfrm flipV="1">
                <a:off x="4501" y="3745"/>
                <a:ext cx="1009" cy="9"/>
              </a:xfrm>
              <a:prstGeom prst="line">
                <a:avLst/>
              </a:prstGeom>
              <a:noFill/>
              <a:ln w="38100" cap="sq">
                <a:solidFill>
                  <a:srgbClr val="FFCC00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503" name="Text Box 27"/>
            <p:cNvSpPr txBox="1">
              <a:spLocks noChangeArrowheads="1"/>
            </p:cNvSpPr>
            <p:nvPr/>
          </p:nvSpPr>
          <p:spPr bwMode="auto">
            <a:xfrm>
              <a:off x="1519" y="3486"/>
              <a:ext cx="3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latin typeface="Times New Roman" panose="02020603050405020304" pitchFamily="18" charset="0"/>
                </a:rPr>
                <a:t>A</a:t>
              </a:r>
              <a:endParaRPr kumimoji="1" lang="en-US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20504" name="Text Box 28"/>
            <p:cNvSpPr txBox="1">
              <a:spLocks noChangeArrowheads="1"/>
            </p:cNvSpPr>
            <p:nvPr/>
          </p:nvSpPr>
          <p:spPr bwMode="auto">
            <a:xfrm>
              <a:off x="3981" y="3457"/>
              <a:ext cx="28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latin typeface="Times New Roman" panose="02020603050405020304" pitchFamily="18" charset="0"/>
                </a:rPr>
                <a:t>B</a:t>
              </a:r>
              <a:endParaRPr kumimoji="1" lang="en-US" altLang="zh-CN">
                <a:latin typeface="Times New Roman" panose="02020603050405020304" pitchFamily="18" charset="0"/>
              </a:endParaRPr>
            </a:p>
          </p:txBody>
        </p:sp>
      </p:grpSp>
      <p:sp>
        <p:nvSpPr>
          <p:cNvPr id="189470" name="Text Box 30"/>
          <p:cNvSpPr txBox="1">
            <a:spLocks noChangeArrowheads="1"/>
          </p:cNvSpPr>
          <p:nvPr/>
        </p:nvSpPr>
        <p:spPr bwMode="auto">
          <a:xfrm>
            <a:off x="4311650" y="5572125"/>
            <a:ext cx="847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U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AB</a:t>
            </a:r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58006" y="1315063"/>
            <a:ext cx="3827727" cy="1077218"/>
          </a:xfrm>
          <a:prstGeom prst="rect">
            <a:avLst/>
          </a:prstGeom>
          <a:noFill/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电气工程（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EE/ECE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）主要分支</a:t>
            </a:r>
            <a:endParaRPr kumimoji="1"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" name="Picture 2" descr="AAAZIHG0.jp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4"/>
          <a:stretch>
            <a:fillRect/>
          </a:stretch>
        </p:blipFill>
        <p:spPr bwMode="auto">
          <a:xfrm>
            <a:off x="4492096" y="1642004"/>
            <a:ext cx="3887787" cy="460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9388" y="2555875"/>
            <a:ext cx="3313112" cy="646113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通信系统</a:t>
            </a:r>
            <a:endParaRPr kumimoji="1" lang="zh-CN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15925" y="3181350"/>
            <a:ext cx="3313113" cy="646113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计算机系统</a:t>
            </a:r>
            <a:endParaRPr kumimoji="1"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0825" y="3808413"/>
            <a:ext cx="3313113" cy="646112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控制系统</a:t>
            </a:r>
            <a:endParaRPr kumimoji="1"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4213" y="4440238"/>
            <a:ext cx="3313112" cy="646112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信号处理系统</a:t>
            </a:r>
            <a:endParaRPr kumimoji="1"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50825" y="5054600"/>
            <a:ext cx="3313113" cy="646113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电力系统</a:t>
            </a:r>
            <a:endParaRPr kumimoji="1"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743979" y="727604"/>
            <a:ext cx="3311525" cy="584200"/>
          </a:xfrm>
          <a:prstGeom prst="rect">
            <a:avLst/>
          </a:prstGeom>
          <a:noFill/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卫星电话</a:t>
            </a:r>
            <a:endParaRPr kumimoji="1"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433388" y="1895475"/>
            <a:ext cx="8170862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571500" indent="-5715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元件或支路的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800" b="1" i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采用相同的参考方向称之为</a:t>
            </a:r>
            <a:r>
              <a:rPr kumimoji="1" lang="zh-CN" altLang="zh-CN" sz="2800" b="1">
                <a:latin typeface="楷体_GB2312" pitchFamily="49" charset="-122"/>
                <a:ea typeface="楷体_GB2312" pitchFamily="49" charset="-122"/>
              </a:rPr>
              <a:t>关联</a:t>
            </a:r>
            <a:r>
              <a:rPr kumimoji="1" lang="zh-CN" altLang="zh-CN" sz="2800" b="1">
                <a:latin typeface="Arial" panose="020B0604020202020204" pitchFamily="34" charset="0"/>
                <a:ea typeface="楷体_GB2312" pitchFamily="49" charset="-122"/>
              </a:rPr>
              <a:t>参考方向。</a:t>
            </a:r>
            <a:r>
              <a:rPr kumimoji="1" lang="zh-CN" altLang="zh-CN"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反之，称为</a:t>
            </a:r>
            <a:r>
              <a:rPr kumimoji="1" lang="zh-CN" altLang="zh-CN" sz="2800" b="1">
                <a:latin typeface="Arial" panose="020B0604020202020204" pitchFamily="34" charset="0"/>
                <a:ea typeface="楷体_GB2312" pitchFamily="49" charset="-122"/>
              </a:rPr>
              <a:t>非关联参考方向。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1520" name="Text Box 32" descr="羊皮纸"/>
          <p:cNvSpPr txBox="1">
            <a:spLocks noChangeArrowheads="1"/>
          </p:cNvSpPr>
          <p:nvPr/>
        </p:nvSpPr>
        <p:spPr bwMode="auto">
          <a:xfrm>
            <a:off x="900113" y="5067300"/>
            <a:ext cx="3240087" cy="954088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关联参考方向</a:t>
            </a:r>
            <a:endParaRPr kumimoji="1"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（无源符号约定）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1521" name="Text Box 33" descr="羊皮纸"/>
          <p:cNvSpPr txBox="1">
            <a:spLocks noChangeArrowheads="1"/>
          </p:cNvSpPr>
          <p:nvPr/>
        </p:nvSpPr>
        <p:spPr bwMode="auto">
          <a:xfrm>
            <a:off x="5292725" y="5284788"/>
            <a:ext cx="2808288" cy="519112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非关联参考方向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1523" name="AutoShape 35"/>
          <p:cNvSpPr>
            <a:spLocks noChangeArrowheads="1"/>
          </p:cNvSpPr>
          <p:nvPr/>
        </p:nvSpPr>
        <p:spPr bwMode="auto">
          <a:xfrm>
            <a:off x="4157663" y="1230313"/>
            <a:ext cx="720725" cy="73025"/>
          </a:xfrm>
          <a:prstGeom prst="rightArrow">
            <a:avLst>
              <a:gd name="adj1" fmla="val 50000"/>
              <a:gd name="adj2" fmla="val 246739"/>
            </a:avLst>
          </a:prstGeom>
          <a:solidFill>
            <a:schemeClr val="hlink"/>
          </a:solidFill>
          <a:ln w="38100" cap="sq" algn="ctr">
            <a:solidFill>
              <a:schemeClr val="hlink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91531" name="AutoShape 43"/>
          <p:cNvSpPr>
            <a:spLocks noChangeArrowheads="1"/>
          </p:cNvSpPr>
          <p:nvPr/>
        </p:nvSpPr>
        <p:spPr bwMode="auto">
          <a:xfrm>
            <a:off x="1042988" y="3629025"/>
            <a:ext cx="792162" cy="73025"/>
          </a:xfrm>
          <a:prstGeom prst="rightArrow">
            <a:avLst>
              <a:gd name="adj1" fmla="val 50000"/>
              <a:gd name="adj2" fmla="val 271195"/>
            </a:avLst>
          </a:prstGeom>
          <a:solidFill>
            <a:srgbClr val="00FFFF"/>
          </a:solidFill>
          <a:ln w="38100" cap="sq" algn="ctr">
            <a:solidFill>
              <a:srgbClr val="00FFFF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91532" name="Text Box 44"/>
          <p:cNvSpPr txBox="1">
            <a:spLocks noChangeArrowheads="1"/>
          </p:cNvSpPr>
          <p:nvPr/>
        </p:nvSpPr>
        <p:spPr bwMode="auto">
          <a:xfrm>
            <a:off x="2195513" y="3052763"/>
            <a:ext cx="504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</a:t>
            </a:r>
            <a:endParaRPr kumimoji="1" lang="en-US" altLang="zh-CN" sz="3600" i="1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91533" name="Text Box 45"/>
          <p:cNvSpPr txBox="1">
            <a:spLocks noChangeArrowheads="1"/>
          </p:cNvSpPr>
          <p:nvPr/>
        </p:nvSpPr>
        <p:spPr bwMode="auto">
          <a:xfrm>
            <a:off x="611188" y="4132263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b="1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91564" name="Text Box 76"/>
          <p:cNvSpPr txBox="1">
            <a:spLocks noChangeArrowheads="1"/>
          </p:cNvSpPr>
          <p:nvPr/>
        </p:nvSpPr>
        <p:spPr bwMode="auto">
          <a:xfrm>
            <a:off x="3924300" y="4132263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b="1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b="1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1565" name="Text Box 77"/>
          <p:cNvSpPr txBox="1">
            <a:spLocks noChangeArrowheads="1"/>
          </p:cNvSpPr>
          <p:nvPr/>
        </p:nvSpPr>
        <p:spPr bwMode="auto">
          <a:xfrm>
            <a:off x="7883525" y="4057650"/>
            <a:ext cx="647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b="1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91566" name="Text Box 78"/>
          <p:cNvSpPr txBox="1">
            <a:spLocks noChangeArrowheads="1"/>
          </p:cNvSpPr>
          <p:nvPr/>
        </p:nvSpPr>
        <p:spPr bwMode="auto">
          <a:xfrm>
            <a:off x="4643438" y="4129088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b="1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b="1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1567" name="AutoShape 79"/>
          <p:cNvSpPr>
            <a:spLocks noChangeArrowheads="1"/>
          </p:cNvSpPr>
          <p:nvPr/>
        </p:nvSpPr>
        <p:spPr bwMode="auto">
          <a:xfrm>
            <a:off x="4932363" y="3629025"/>
            <a:ext cx="792162" cy="71438"/>
          </a:xfrm>
          <a:prstGeom prst="rightArrow">
            <a:avLst>
              <a:gd name="adj1" fmla="val 50000"/>
              <a:gd name="adj2" fmla="val 277220"/>
            </a:avLst>
          </a:prstGeom>
          <a:solidFill>
            <a:srgbClr val="00FFFF"/>
          </a:solidFill>
          <a:ln w="38100" cap="sq" algn="ctr">
            <a:solidFill>
              <a:srgbClr val="00FFFF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91568" name="Text Box 80"/>
          <p:cNvSpPr txBox="1">
            <a:spLocks noChangeArrowheads="1"/>
          </p:cNvSpPr>
          <p:nvPr/>
        </p:nvSpPr>
        <p:spPr bwMode="auto">
          <a:xfrm>
            <a:off x="6227763" y="2976563"/>
            <a:ext cx="504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</a:t>
            </a:r>
            <a:endParaRPr kumimoji="1" lang="en-US" altLang="zh-CN" sz="3600" i="1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91570" name="Text Box 82"/>
          <p:cNvSpPr txBox="1">
            <a:spLocks noChangeArrowheads="1"/>
          </p:cNvSpPr>
          <p:nvPr/>
        </p:nvSpPr>
        <p:spPr bwMode="auto">
          <a:xfrm>
            <a:off x="2195513" y="4205288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</a:t>
            </a:r>
            <a:endParaRPr kumimoji="1" lang="en-US" altLang="zh-CN" i="1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91571" name="Text Box 83"/>
          <p:cNvSpPr txBox="1">
            <a:spLocks noChangeArrowheads="1"/>
          </p:cNvSpPr>
          <p:nvPr/>
        </p:nvSpPr>
        <p:spPr bwMode="auto">
          <a:xfrm>
            <a:off x="6154738" y="4273550"/>
            <a:ext cx="647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</a:t>
            </a:r>
            <a:endParaRPr kumimoji="1" lang="en-US" altLang="zh-CN" i="1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94"/>
          <p:cNvGrpSpPr/>
          <p:nvPr/>
        </p:nvGrpSpPr>
        <p:grpSpPr bwMode="auto">
          <a:xfrm>
            <a:off x="900113" y="3773488"/>
            <a:ext cx="3384550" cy="288925"/>
            <a:chOff x="2699" y="890"/>
            <a:chExt cx="2086" cy="182"/>
          </a:xfrm>
        </p:grpSpPr>
        <p:sp>
          <p:nvSpPr>
            <p:cNvPr id="21526" name="Line 95"/>
            <p:cNvSpPr>
              <a:spLocks noChangeShapeType="1"/>
            </p:cNvSpPr>
            <p:nvPr/>
          </p:nvSpPr>
          <p:spPr bwMode="auto">
            <a:xfrm flipH="1">
              <a:off x="2699" y="981"/>
              <a:ext cx="2086" cy="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7" name="Rectangle 96"/>
            <p:cNvSpPr>
              <a:spLocks noChangeArrowheads="1"/>
            </p:cNvSpPr>
            <p:nvPr/>
          </p:nvSpPr>
          <p:spPr bwMode="auto">
            <a:xfrm>
              <a:off x="3515" y="890"/>
              <a:ext cx="408" cy="182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5" name="Group 97"/>
          <p:cNvGrpSpPr/>
          <p:nvPr/>
        </p:nvGrpSpPr>
        <p:grpSpPr bwMode="auto">
          <a:xfrm>
            <a:off x="4859338" y="3773488"/>
            <a:ext cx="3384550" cy="288925"/>
            <a:chOff x="2699" y="890"/>
            <a:chExt cx="2086" cy="182"/>
          </a:xfrm>
        </p:grpSpPr>
        <p:sp>
          <p:nvSpPr>
            <p:cNvPr id="21524" name="Line 98"/>
            <p:cNvSpPr>
              <a:spLocks noChangeShapeType="1"/>
            </p:cNvSpPr>
            <p:nvPr/>
          </p:nvSpPr>
          <p:spPr bwMode="auto">
            <a:xfrm flipH="1">
              <a:off x="2699" y="981"/>
              <a:ext cx="2086" cy="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5" name="Rectangle 99"/>
            <p:cNvSpPr>
              <a:spLocks noChangeArrowheads="1"/>
            </p:cNvSpPr>
            <p:nvPr/>
          </p:nvSpPr>
          <p:spPr bwMode="auto">
            <a:xfrm>
              <a:off x="3515" y="890"/>
              <a:ext cx="408" cy="182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241300" y="969963"/>
            <a:ext cx="4643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1. 2. 3. </a:t>
            </a:r>
            <a:r>
              <a:rPr kumimoji="1"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关联参考方向：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539750" y="4575175"/>
            <a:ext cx="82089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76250" indent="-4762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AutoNum type="circleNumDbPlain"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分析电路前必须选定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电压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电流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的参考方向</a:t>
            </a:r>
            <a:endParaRPr kumimoji="1"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6615" name="Text Box 7"/>
          <p:cNvSpPr txBox="1">
            <a:spLocks noChangeArrowheads="1"/>
          </p:cNvSpPr>
          <p:nvPr/>
        </p:nvSpPr>
        <p:spPr bwMode="auto">
          <a:xfrm>
            <a:off x="539750" y="5080000"/>
            <a:ext cx="8388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76250" indent="-4762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参考方向一经选定，必须在图中相应位置标注   </a:t>
            </a:r>
            <a:r>
              <a:rPr kumimoji="1"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包括方向和</a:t>
            </a:r>
            <a:r>
              <a:rPr kumimoji="1" lang="zh-CN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符号</a:t>
            </a:r>
            <a:r>
              <a:rPr kumimoji="1"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在计算过程中不得任意改变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6644" name="Text Box 36"/>
          <p:cNvSpPr txBox="1">
            <a:spLocks noChangeArrowheads="1"/>
          </p:cNvSpPr>
          <p:nvPr/>
        </p:nvSpPr>
        <p:spPr bwMode="auto">
          <a:xfrm>
            <a:off x="539750" y="6099175"/>
            <a:ext cx="813593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 startAt="3"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电压、电流的实际方向不因参考方向的不同而变化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6701" name="Text Box 93"/>
          <p:cNvSpPr txBox="1">
            <a:spLocks noChangeArrowheads="1"/>
          </p:cNvSpPr>
          <p:nvPr/>
        </p:nvSpPr>
        <p:spPr bwMode="auto">
          <a:xfrm>
            <a:off x="395288" y="1230313"/>
            <a:ext cx="504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endParaRPr kumimoji="1" lang="zh-CN" altLang="en-US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6705" name="Text Box 97"/>
          <p:cNvSpPr txBox="1">
            <a:spLocks noChangeArrowheads="1"/>
          </p:cNvSpPr>
          <p:nvPr/>
        </p:nvSpPr>
        <p:spPr bwMode="auto">
          <a:xfrm>
            <a:off x="3419475" y="1158875"/>
            <a:ext cx="51847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电压电流参考方向如图中所标，</a:t>
            </a:r>
            <a:endParaRPr kumimoji="1" lang="en-US" altLang="zh-CN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问：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对</a:t>
            </a:r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、</a:t>
            </a:r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两部分电路电压电流参考方向关联否？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96706" name="Text Box 98"/>
          <p:cNvSpPr txBox="1">
            <a:spLocks noChangeArrowheads="1"/>
          </p:cNvSpPr>
          <p:nvPr/>
        </p:nvSpPr>
        <p:spPr bwMode="auto">
          <a:xfrm>
            <a:off x="3276600" y="2811463"/>
            <a:ext cx="52562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buClrTx/>
              <a:buSzTx/>
              <a:buFontTx/>
              <a:buNone/>
            </a:pP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答：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电压、电流参考方向非关联；</a:t>
            </a:r>
            <a:endParaRPr kumimoji="1" lang="zh-CN" altLang="en-US" sz="24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algn="ctr">
              <a:buClrTx/>
              <a:buSzTx/>
              <a:buFontTx/>
              <a:buNone/>
            </a:pP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电压、电流参考方向关联。</a:t>
            </a:r>
            <a:endParaRPr kumimoji="1" lang="zh-CN" altLang="en-US" sz="24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536" name="Text Box 123"/>
          <p:cNvSpPr txBox="1">
            <a:spLocks noChangeArrowheads="1"/>
          </p:cNvSpPr>
          <p:nvPr/>
        </p:nvSpPr>
        <p:spPr bwMode="auto">
          <a:xfrm>
            <a:off x="427038" y="3960813"/>
            <a:ext cx="9969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注意</a:t>
            </a:r>
            <a:endParaRPr kumimoji="1" lang="zh-CN" altLang="en-US" dirty="0">
              <a:solidFill>
                <a:srgbClr val="FA7748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pSp>
        <p:nvGrpSpPr>
          <p:cNvPr id="5" name="Group 124"/>
          <p:cNvGrpSpPr/>
          <p:nvPr/>
        </p:nvGrpSpPr>
        <p:grpSpPr bwMode="auto">
          <a:xfrm>
            <a:off x="684213" y="1085850"/>
            <a:ext cx="2303462" cy="2447925"/>
            <a:chOff x="1973" y="1979"/>
            <a:chExt cx="1451" cy="1542"/>
          </a:xfrm>
        </p:grpSpPr>
        <p:sp>
          <p:nvSpPr>
            <p:cNvPr id="22539" name="Text Box 125"/>
            <p:cNvSpPr txBox="1">
              <a:spLocks noChangeArrowheads="1"/>
            </p:cNvSpPr>
            <p:nvPr/>
          </p:nvSpPr>
          <p:spPr bwMode="auto">
            <a:xfrm>
              <a:off x="2562" y="2251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latin typeface="Times New Roman" panose="02020603050405020304" pitchFamily="18" charset="0"/>
                  <a:sym typeface="Symbol" panose="05050102010706020507" pitchFamily="18" charset="2"/>
                </a:rPr>
                <a:t>＋</a:t>
              </a:r>
              <a:endParaRPr kumimoji="1" lang="zh-CN" altLang="en-US" sz="24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2540" name="Text Box 126"/>
            <p:cNvSpPr txBox="1">
              <a:spLocks noChangeArrowheads="1"/>
            </p:cNvSpPr>
            <p:nvPr/>
          </p:nvSpPr>
          <p:spPr bwMode="auto">
            <a:xfrm>
              <a:off x="2562" y="3158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－</a:t>
              </a:r>
              <a:endParaRPr kumimoji="1" lang="zh-CN" altLang="en-US" sz="24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2541" name="Text Box 127"/>
            <p:cNvSpPr txBox="1">
              <a:spLocks noChangeArrowheads="1"/>
            </p:cNvSpPr>
            <p:nvPr/>
          </p:nvSpPr>
          <p:spPr bwMode="auto">
            <a:xfrm>
              <a:off x="2517" y="2659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2542" name="Rectangle 128" descr="斜纹布"/>
            <p:cNvSpPr>
              <a:spLocks noChangeArrowheads="1"/>
            </p:cNvSpPr>
            <p:nvPr/>
          </p:nvSpPr>
          <p:spPr bwMode="auto">
            <a:xfrm>
              <a:off x="2245" y="2296"/>
              <a:ext cx="953" cy="1225"/>
            </a:xfrm>
            <a:prstGeom prst="rect">
              <a:avLst/>
            </a:prstGeom>
            <a:noFill/>
            <a:ln w="28575" cap="sq" algn="ctr">
              <a:solidFill>
                <a:srgbClr val="FFCC00"/>
              </a:solidFill>
              <a:miter lim="800000"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2543" name="Text Box 129"/>
            <p:cNvSpPr txBox="1">
              <a:spLocks noChangeArrowheads="1"/>
            </p:cNvSpPr>
            <p:nvPr/>
          </p:nvSpPr>
          <p:spPr bwMode="auto">
            <a:xfrm>
              <a:off x="2925" y="2704"/>
              <a:ext cx="499" cy="3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B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2544" name="Text Box 130"/>
            <p:cNvSpPr txBox="1">
              <a:spLocks noChangeArrowheads="1"/>
            </p:cNvSpPr>
            <p:nvPr/>
          </p:nvSpPr>
          <p:spPr bwMode="auto">
            <a:xfrm>
              <a:off x="1973" y="2704"/>
              <a:ext cx="498" cy="3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2545" name="Line 131"/>
            <p:cNvSpPr>
              <a:spLocks noChangeShapeType="1"/>
            </p:cNvSpPr>
            <p:nvPr/>
          </p:nvSpPr>
          <p:spPr bwMode="auto">
            <a:xfrm>
              <a:off x="2517" y="2205"/>
              <a:ext cx="408" cy="0"/>
            </a:xfrm>
            <a:prstGeom prst="line">
              <a:avLst/>
            </a:prstGeom>
            <a:noFill/>
            <a:ln w="38100" cap="sq">
              <a:solidFill>
                <a:srgbClr val="00FFFF"/>
              </a:solidFill>
              <a:round/>
              <a:tailEnd type="triangle" w="med" len="med"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6" name="Text Box 132"/>
            <p:cNvSpPr txBox="1">
              <a:spLocks noChangeArrowheads="1"/>
            </p:cNvSpPr>
            <p:nvPr/>
          </p:nvSpPr>
          <p:spPr bwMode="auto">
            <a:xfrm>
              <a:off x="2880" y="1979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26988"/>
            <a:ext cx="579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1.2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电流电压及其参考方向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301625" y="1047750"/>
            <a:ext cx="2668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1. 3. 1. </a:t>
            </a:r>
            <a:r>
              <a:rPr kumimoji="1"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电功率</a:t>
            </a:r>
            <a:endParaRPr kumimoji="1" lang="zh-CN" altLang="en-US" sz="28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92519" name="Object 7" descr="羊皮纸"/>
          <p:cNvGraphicFramePr>
            <a:graphicFrameLocks noChangeAspect="1"/>
          </p:cNvGraphicFramePr>
          <p:nvPr/>
        </p:nvGraphicFramePr>
        <p:xfrm>
          <a:off x="1393825" y="1860550"/>
          <a:ext cx="151288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6" name="公式" r:id="rId1" imgW="474980" imgH="379730" progId="Equation.3">
                  <p:embed/>
                </p:oleObj>
              </mc:Choice>
              <mc:Fallback>
                <p:oleObj name="公式" r:id="rId1" imgW="474980" imgH="379730" progId="Equation.3">
                  <p:embed/>
                  <p:pic>
                    <p:nvPicPr>
                      <p:cNvPr id="0" name="Object 7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1860550"/>
                        <a:ext cx="1512888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7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20" name="Object 8"/>
          <p:cNvGraphicFramePr>
            <a:graphicFrameLocks noChangeAspect="1"/>
          </p:cNvGraphicFramePr>
          <p:nvPr/>
        </p:nvGraphicFramePr>
        <p:xfrm>
          <a:off x="1860550" y="3465513"/>
          <a:ext cx="4608513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7" name="公式" r:id="rId3" imgW="1497965" imgH="482600" progId="Equation.3">
                  <p:embed/>
                </p:oleObj>
              </mc:Choice>
              <mc:Fallback>
                <p:oleObj name="公式" r:id="rId3" imgW="1497965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3465513"/>
                        <a:ext cx="4608513" cy="14763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tx1"/>
                          </a:gs>
                          <a:gs pos="100000">
                            <a:schemeClr val="hlink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1476375" y="5311775"/>
            <a:ext cx="6551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功率的单位：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W</a:t>
            </a: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(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瓦</a:t>
            </a: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 (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Watt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，瓦特</a:t>
            </a: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1476375" y="5934075"/>
            <a:ext cx="6551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能量的单位：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(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焦</a:t>
            </a: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 (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Joule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，焦耳</a:t>
            </a: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2525" name="AutoShape 13"/>
          <p:cNvSpPr>
            <a:spLocks noChangeArrowheads="1"/>
          </p:cNvSpPr>
          <p:nvPr/>
        </p:nvSpPr>
        <p:spPr bwMode="auto">
          <a:xfrm>
            <a:off x="2771775" y="1276350"/>
            <a:ext cx="647700" cy="73025"/>
          </a:xfrm>
          <a:prstGeom prst="rightArrow">
            <a:avLst>
              <a:gd name="adj1" fmla="val 50000"/>
              <a:gd name="adj2" fmla="val 221739"/>
            </a:avLst>
          </a:prstGeom>
          <a:solidFill>
            <a:schemeClr val="hlink"/>
          </a:solidFill>
          <a:ln w="38100" cap="sq" algn="ctr">
            <a:solidFill>
              <a:schemeClr val="hlink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3422650" y="1047750"/>
            <a:ext cx="4894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单位时间内电场力所做的功</a:t>
            </a:r>
            <a:endParaRPr kumimoji="1" lang="zh-CN" altLang="en-US" sz="2800" b="1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92539" name="Object 27" descr="羊皮纸"/>
          <p:cNvGraphicFramePr>
            <a:graphicFrameLocks noChangeAspect="1"/>
          </p:cNvGraphicFramePr>
          <p:nvPr/>
        </p:nvGraphicFramePr>
        <p:xfrm>
          <a:off x="3409950" y="1933575"/>
          <a:ext cx="12954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8" name="公式" r:id="rId5" imgW="451485" imgH="403860" progId="Equation.3">
                  <p:embed/>
                </p:oleObj>
              </mc:Choice>
              <mc:Fallback>
                <p:oleObj name="公式" r:id="rId5" imgW="451485" imgH="403860" progId="Equation.3">
                  <p:embed/>
                  <p:pic>
                    <p:nvPicPr>
                      <p:cNvPr id="0" name="Object 27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1933575"/>
                        <a:ext cx="12954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7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40" name="Object 28" descr="羊皮纸"/>
          <p:cNvGraphicFramePr>
            <a:graphicFrameLocks noChangeAspect="1"/>
          </p:cNvGraphicFramePr>
          <p:nvPr/>
        </p:nvGraphicFramePr>
        <p:xfrm>
          <a:off x="5426075" y="1860550"/>
          <a:ext cx="127158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9" name="公式" r:id="rId7" imgW="397510" imgH="379730" progId="Equation.3">
                  <p:embed/>
                </p:oleObj>
              </mc:Choice>
              <mc:Fallback>
                <p:oleObj name="公式" r:id="rId7" imgW="397510" imgH="379730" progId="Equation.3">
                  <p:embed/>
                  <p:pic>
                    <p:nvPicPr>
                      <p:cNvPr id="0" name="Object 28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1860550"/>
                        <a:ext cx="1271588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7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26988"/>
            <a:ext cx="392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1.3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电功率和能量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11307" y="2491945"/>
            <a:ext cx="22902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电压：单位正电荷</a:t>
            </a:r>
            <a:r>
              <a:rPr lang="en-US" altLang="zh-CN" sz="1400" dirty="0"/>
              <a:t>q </a:t>
            </a:r>
            <a:r>
              <a:rPr lang="zh-CN" altLang="en-US" sz="1400" dirty="0"/>
              <a:t>从电路中一点移至另一点（任意点）时电场力做功的大小</a:t>
            </a: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6811307" y="1933575"/>
            <a:ext cx="2332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电流强度：单位时间内通过导体横截面的电荷量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2601913" y="1411288"/>
            <a:ext cx="38131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Char char="l"/>
            </a:pPr>
            <a:r>
              <a:rPr kumimoji="1" lang="en-US" altLang="zh-CN" sz="2400" b="1" i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kumimoji="1" lang="en-US" altLang="zh-CN" sz="2800" b="1" i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800" b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kumimoji="1" lang="en-US" altLang="zh-CN" sz="2800" b="1" i="1" dirty="0" err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800" b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800" b="1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取</a:t>
            </a:r>
            <a:r>
              <a:rPr kumimoji="1" lang="zh-CN" altLang="zh-CN" sz="2800" b="1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关联参考方向</a:t>
            </a:r>
            <a:endParaRPr kumimoji="1" lang="zh-CN" altLang="en-US" sz="2800" b="1" dirty="0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8662" name="Text Box 6"/>
          <p:cNvSpPr txBox="1">
            <a:spLocks noChangeArrowheads="1"/>
          </p:cNvSpPr>
          <p:nvPr/>
        </p:nvSpPr>
        <p:spPr bwMode="auto">
          <a:xfrm>
            <a:off x="2906713" y="1905000"/>
            <a:ext cx="4895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可用公式</a:t>
            </a:r>
            <a:r>
              <a:rPr kumimoji="1" lang="en-US" altLang="zh-CN" sz="2800" i="1" dirty="0">
                <a:solidFill>
                  <a:srgbClr val="FFFFFF"/>
                </a:solidFill>
                <a:latin typeface="Times New Roman" panose="02020603050405020304" pitchFamily="18" charset="0"/>
              </a:rPr>
              <a:t>P = </a:t>
            </a:r>
            <a:r>
              <a:rPr kumimoji="1" lang="en-US" altLang="zh-CN" sz="2800" i="1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ui</a:t>
            </a:r>
            <a:r>
              <a:rPr kumimoji="1" lang="en-US" altLang="zh-CN" sz="2800" i="1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表</a:t>
            </a:r>
            <a:r>
              <a:rPr kumimoji="1" lang="zh-CN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示元件吸收功率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2684463" y="2389188"/>
            <a:ext cx="496411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i="1" dirty="0"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&gt;0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吸收正功率  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实际吸收能量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8664" name="Text Box 8"/>
          <p:cNvSpPr txBox="1">
            <a:spLocks noChangeArrowheads="1"/>
          </p:cNvSpPr>
          <p:nvPr/>
        </p:nvSpPr>
        <p:spPr bwMode="auto">
          <a:xfrm>
            <a:off x="2684463" y="2941638"/>
            <a:ext cx="59769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i="1" dirty="0">
                <a:latin typeface="Times New Roman" panose="02020603050405020304" pitchFamily="18" charset="0"/>
              </a:rPr>
              <a:t>P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&lt;0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吸收负功率  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实际发出能量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2487613" y="4607454"/>
            <a:ext cx="5905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可用公式</a:t>
            </a:r>
            <a:r>
              <a:rPr kumimoji="1" lang="en-US" altLang="zh-CN" sz="2800" i="1">
                <a:latin typeface="Times New Roman" panose="02020603050405020304" pitchFamily="18" charset="0"/>
              </a:rPr>
              <a:t>P </a:t>
            </a:r>
            <a:r>
              <a:rPr kumimoji="1" lang="en-US" altLang="zh-CN" sz="2800">
                <a:latin typeface="Times New Roman" panose="02020603050405020304" pitchFamily="18" charset="0"/>
              </a:rPr>
              <a:t>=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ui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表示元件发出功率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8677" name="Text Box 21"/>
          <p:cNvSpPr txBox="1">
            <a:spLocks noChangeArrowheads="1"/>
          </p:cNvSpPr>
          <p:nvPr/>
        </p:nvSpPr>
        <p:spPr bwMode="auto">
          <a:xfrm>
            <a:off x="2673350" y="5769504"/>
            <a:ext cx="6049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P</a:t>
            </a:r>
            <a:r>
              <a:rPr kumimoji="1" lang="en-US" altLang="zh-CN" sz="2800">
                <a:latin typeface="Times New Roman" panose="02020603050405020304" pitchFamily="18" charset="0"/>
              </a:rPr>
              <a:t>&gt;0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发出正功率  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实际发出能量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2673350" y="5183716"/>
            <a:ext cx="59769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i="1" dirty="0">
                <a:latin typeface="Times New Roman" panose="02020603050405020304" pitchFamily="18" charset="0"/>
              </a:rPr>
              <a:t>P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&lt;0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 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发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出负功率  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实际吸收能量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2601913" y="4008966"/>
            <a:ext cx="413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SzTx/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FF9900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2800" b="1" i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800" b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kumimoji="1" lang="en-US" altLang="zh-CN" sz="2800" b="1" i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800" b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取非</a:t>
            </a:r>
            <a:r>
              <a:rPr kumimoji="1" lang="zh-CN" altLang="zh-CN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关联参考方向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4" name="Group 66"/>
          <p:cNvGrpSpPr/>
          <p:nvPr/>
        </p:nvGrpSpPr>
        <p:grpSpPr bwMode="auto">
          <a:xfrm>
            <a:off x="612775" y="1484313"/>
            <a:ext cx="1798638" cy="2016125"/>
            <a:chOff x="2880" y="1117"/>
            <a:chExt cx="1133" cy="1270"/>
          </a:xfrm>
        </p:grpSpPr>
        <p:sp>
          <p:nvSpPr>
            <p:cNvPr id="24599" name="Line 67"/>
            <p:cNvSpPr>
              <a:spLocks noChangeShapeType="1"/>
            </p:cNvSpPr>
            <p:nvPr/>
          </p:nvSpPr>
          <p:spPr bwMode="auto">
            <a:xfrm>
              <a:off x="3379" y="1117"/>
              <a:ext cx="0" cy="127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AutoShape 68"/>
            <p:cNvSpPr>
              <a:spLocks noChangeArrowheads="1"/>
            </p:cNvSpPr>
            <p:nvPr/>
          </p:nvSpPr>
          <p:spPr bwMode="auto">
            <a:xfrm>
              <a:off x="3061" y="1253"/>
              <a:ext cx="46" cy="726"/>
            </a:xfrm>
            <a:prstGeom prst="downArrow">
              <a:avLst>
                <a:gd name="adj1" fmla="val 50000"/>
                <a:gd name="adj2" fmla="val 394565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4601" name="Text Box 69"/>
            <p:cNvSpPr txBox="1">
              <a:spLocks noChangeArrowheads="1"/>
            </p:cNvSpPr>
            <p:nvPr/>
          </p:nvSpPr>
          <p:spPr bwMode="auto">
            <a:xfrm>
              <a:off x="3470" y="1162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rgbClr val="FF0000"/>
                  </a:solidFill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1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4602" name="Text Box 70"/>
            <p:cNvSpPr txBox="1">
              <a:spLocks noChangeArrowheads="1"/>
            </p:cNvSpPr>
            <p:nvPr/>
          </p:nvSpPr>
          <p:spPr bwMode="auto">
            <a:xfrm>
              <a:off x="3515" y="1979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rgbClr val="FF0000"/>
                  </a:solidFill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1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4603" name="Text Box 71"/>
            <p:cNvSpPr txBox="1">
              <a:spLocks noChangeArrowheads="1"/>
            </p:cNvSpPr>
            <p:nvPr/>
          </p:nvSpPr>
          <p:spPr bwMode="auto">
            <a:xfrm>
              <a:off x="2880" y="1979"/>
              <a:ext cx="36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4604" name="Text Box 72"/>
            <p:cNvSpPr txBox="1">
              <a:spLocks noChangeArrowheads="1"/>
            </p:cNvSpPr>
            <p:nvPr/>
          </p:nvSpPr>
          <p:spPr bwMode="auto">
            <a:xfrm>
              <a:off x="3651" y="1571"/>
              <a:ext cx="36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4605" name="Rectangle 73"/>
            <p:cNvSpPr>
              <a:spLocks noChangeArrowheads="1"/>
            </p:cNvSpPr>
            <p:nvPr/>
          </p:nvSpPr>
          <p:spPr bwMode="auto">
            <a:xfrm>
              <a:off x="3243" y="1525"/>
              <a:ext cx="271" cy="454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5" name="Group 82"/>
          <p:cNvGrpSpPr/>
          <p:nvPr/>
        </p:nvGrpSpPr>
        <p:grpSpPr bwMode="auto">
          <a:xfrm>
            <a:off x="657225" y="4150254"/>
            <a:ext cx="1582738" cy="2163762"/>
            <a:chOff x="476" y="2296"/>
            <a:chExt cx="1042" cy="1363"/>
          </a:xfrm>
        </p:grpSpPr>
        <p:sp>
          <p:nvSpPr>
            <p:cNvPr id="24592" name="Line 75"/>
            <p:cNvSpPr>
              <a:spLocks noChangeShapeType="1"/>
            </p:cNvSpPr>
            <p:nvPr/>
          </p:nvSpPr>
          <p:spPr bwMode="auto">
            <a:xfrm>
              <a:off x="975" y="2387"/>
              <a:ext cx="0" cy="127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3" name="AutoShape 76"/>
            <p:cNvSpPr>
              <a:spLocks noChangeArrowheads="1"/>
            </p:cNvSpPr>
            <p:nvPr/>
          </p:nvSpPr>
          <p:spPr bwMode="auto">
            <a:xfrm flipV="1">
              <a:off x="646" y="2522"/>
              <a:ext cx="57" cy="772"/>
            </a:xfrm>
            <a:prstGeom prst="downArrow">
              <a:avLst>
                <a:gd name="adj1" fmla="val 50000"/>
                <a:gd name="adj2" fmla="val 39459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4594" name="Text Box 77"/>
            <p:cNvSpPr txBox="1">
              <a:spLocks noChangeArrowheads="1"/>
            </p:cNvSpPr>
            <p:nvPr/>
          </p:nvSpPr>
          <p:spPr bwMode="auto">
            <a:xfrm>
              <a:off x="1111" y="3294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rgbClr val="FF0000"/>
                  </a:solidFill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1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4595" name="Text Box 78"/>
            <p:cNvSpPr txBox="1">
              <a:spLocks noChangeArrowheads="1"/>
            </p:cNvSpPr>
            <p:nvPr/>
          </p:nvSpPr>
          <p:spPr bwMode="auto">
            <a:xfrm>
              <a:off x="1111" y="2296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rgbClr val="FF0000"/>
                  </a:solidFill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b="1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4596" name="Text Box 79"/>
            <p:cNvSpPr txBox="1">
              <a:spLocks noChangeArrowheads="1"/>
            </p:cNvSpPr>
            <p:nvPr/>
          </p:nvSpPr>
          <p:spPr bwMode="auto">
            <a:xfrm>
              <a:off x="476" y="3249"/>
              <a:ext cx="36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4597" name="Text Box 80"/>
            <p:cNvSpPr txBox="1">
              <a:spLocks noChangeArrowheads="1"/>
            </p:cNvSpPr>
            <p:nvPr/>
          </p:nvSpPr>
          <p:spPr bwMode="auto">
            <a:xfrm>
              <a:off x="1156" y="2840"/>
              <a:ext cx="36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4598" name="Rectangle 81"/>
            <p:cNvSpPr>
              <a:spLocks noChangeArrowheads="1"/>
            </p:cNvSpPr>
            <p:nvPr/>
          </p:nvSpPr>
          <p:spPr bwMode="auto">
            <a:xfrm>
              <a:off x="839" y="2795"/>
              <a:ext cx="271" cy="454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0" y="7938"/>
            <a:ext cx="392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1.3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电功率和能量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107950" y="795338"/>
            <a:ext cx="7107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1. 3. 2. </a:t>
            </a:r>
            <a:r>
              <a:rPr kumimoji="1"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电路吸收或发出功率的判断</a:t>
            </a:r>
            <a:endParaRPr kumimoji="1" lang="zh-CN" altLang="en-US" sz="28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107950" y="3830638"/>
            <a:ext cx="8426450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7938"/>
            <a:ext cx="392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1.3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电功率和能量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048" y="793750"/>
            <a:ext cx="8375904" cy="5525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7938"/>
            <a:ext cx="392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1.3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电功率和能量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521" y="802385"/>
            <a:ext cx="8468078" cy="5883150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881880" y="5758379"/>
            <a:ext cx="347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能量守恒</a:t>
            </a:r>
            <a:endParaRPr kumimoji="1"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75" y="27072"/>
            <a:ext cx="1879604" cy="77531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15" name="Text Box 35"/>
          <p:cNvSpPr txBox="1">
            <a:spLocks noChangeArrowheads="1"/>
          </p:cNvSpPr>
          <p:nvPr/>
        </p:nvSpPr>
        <p:spPr bwMode="auto">
          <a:xfrm>
            <a:off x="439738" y="1722438"/>
            <a:ext cx="1657350" cy="557212"/>
          </a:xfrm>
          <a:prstGeom prst="rect">
            <a:avLst/>
          </a:prstGeom>
          <a:noFill/>
          <a:ln w="38100" cap="sq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电阻元件</a:t>
            </a:r>
            <a:endParaRPr kumimoji="1" lang="zh-CN" altLang="en-US" sz="2800" b="1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99716" name="AutoShape 36"/>
          <p:cNvSpPr>
            <a:spLocks noChangeArrowheads="1"/>
          </p:cNvSpPr>
          <p:nvPr/>
        </p:nvSpPr>
        <p:spPr bwMode="auto">
          <a:xfrm>
            <a:off x="2395538" y="1963738"/>
            <a:ext cx="574675" cy="73025"/>
          </a:xfrm>
          <a:prstGeom prst="rightArrow">
            <a:avLst>
              <a:gd name="adj1" fmla="val 50000"/>
              <a:gd name="adj2" fmla="val 196739"/>
            </a:avLst>
          </a:prstGeom>
          <a:solidFill>
            <a:schemeClr val="hlink"/>
          </a:solidFill>
          <a:ln w="38100" cap="sq" algn="ctr">
            <a:solidFill>
              <a:schemeClr val="hlink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99717" name="Text Box 37"/>
          <p:cNvSpPr txBox="1">
            <a:spLocks noChangeArrowheads="1"/>
          </p:cNvSpPr>
          <p:nvPr/>
        </p:nvSpPr>
        <p:spPr bwMode="auto">
          <a:xfrm>
            <a:off x="3284538" y="1751013"/>
            <a:ext cx="5849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其特性可用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～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平面上的一条曲线来描述</a:t>
            </a:r>
            <a:endParaRPr kumimoji="1"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99718" name="Object 38"/>
          <p:cNvGraphicFramePr>
            <a:graphicFrameLocks noChangeAspect="1"/>
          </p:cNvGraphicFramePr>
          <p:nvPr/>
        </p:nvGraphicFramePr>
        <p:xfrm>
          <a:off x="714375" y="2819400"/>
          <a:ext cx="21986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" name="公式" r:id="rId1" imgW="664845" imgH="166370" progId="Equation.3">
                  <p:embed/>
                </p:oleObj>
              </mc:Choice>
              <mc:Fallback>
                <p:oleObj name="公式" r:id="rId1" imgW="664845" imgH="16637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2819400"/>
                        <a:ext cx="219868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0"/>
          <p:cNvGrpSpPr/>
          <p:nvPr/>
        </p:nvGrpSpPr>
        <p:grpSpPr bwMode="auto">
          <a:xfrm>
            <a:off x="5467350" y="2254250"/>
            <a:ext cx="2879725" cy="1800225"/>
            <a:chOff x="3742" y="1434"/>
            <a:chExt cx="1814" cy="1134"/>
          </a:xfrm>
        </p:grpSpPr>
        <p:sp>
          <p:nvSpPr>
            <p:cNvPr id="25613" name="Text Box 42"/>
            <p:cNvSpPr txBox="1">
              <a:spLocks noChangeArrowheads="1"/>
            </p:cNvSpPr>
            <p:nvPr/>
          </p:nvSpPr>
          <p:spPr bwMode="auto">
            <a:xfrm>
              <a:off x="5239" y="2024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pSp>
          <p:nvGrpSpPr>
            <p:cNvPr id="25614" name="Group 48"/>
            <p:cNvGrpSpPr/>
            <p:nvPr/>
          </p:nvGrpSpPr>
          <p:grpSpPr bwMode="auto">
            <a:xfrm>
              <a:off x="3742" y="1434"/>
              <a:ext cx="1542" cy="1134"/>
              <a:chOff x="3946" y="1026"/>
              <a:chExt cx="1542" cy="1134"/>
            </a:xfrm>
          </p:grpSpPr>
          <p:sp>
            <p:nvSpPr>
              <p:cNvPr id="25615" name="Line 39"/>
              <p:cNvSpPr>
                <a:spLocks noChangeShapeType="1"/>
              </p:cNvSpPr>
              <p:nvPr/>
            </p:nvSpPr>
            <p:spPr bwMode="auto">
              <a:xfrm>
                <a:off x="3946" y="1797"/>
                <a:ext cx="154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Line 40"/>
              <p:cNvSpPr>
                <a:spLocks noChangeShapeType="1"/>
              </p:cNvSpPr>
              <p:nvPr/>
            </p:nvSpPr>
            <p:spPr bwMode="auto">
              <a:xfrm>
                <a:off x="4445" y="1162"/>
                <a:ext cx="23" cy="99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Text Box 41"/>
              <p:cNvSpPr txBox="1">
                <a:spLocks noChangeArrowheads="1"/>
              </p:cNvSpPr>
              <p:nvPr/>
            </p:nvSpPr>
            <p:spPr bwMode="auto">
              <a:xfrm>
                <a:off x="4445" y="1026"/>
                <a:ext cx="31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u</a:t>
                </a:r>
                <a:endPara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5618" name="Freeform 44"/>
              <p:cNvSpPr/>
              <p:nvPr/>
            </p:nvSpPr>
            <p:spPr bwMode="auto">
              <a:xfrm>
                <a:off x="3991" y="1207"/>
                <a:ext cx="1043" cy="726"/>
              </a:xfrm>
              <a:custGeom>
                <a:avLst/>
                <a:gdLst>
                  <a:gd name="T0" fmla="*/ 0 w 1043"/>
                  <a:gd name="T1" fmla="*/ 726 h 726"/>
                  <a:gd name="T2" fmla="*/ 454 w 1043"/>
                  <a:gd name="T3" fmla="*/ 590 h 726"/>
                  <a:gd name="T4" fmla="*/ 1043 w 1043"/>
                  <a:gd name="T5" fmla="*/ 0 h 726"/>
                  <a:gd name="T6" fmla="*/ 0 60000 65536"/>
                  <a:gd name="T7" fmla="*/ 0 60000 65536"/>
                  <a:gd name="T8" fmla="*/ 0 60000 65536"/>
                  <a:gd name="T9" fmla="*/ 0 w 1043"/>
                  <a:gd name="T10" fmla="*/ 0 h 726"/>
                  <a:gd name="T11" fmla="*/ 1043 w 1043"/>
                  <a:gd name="T12" fmla="*/ 726 h 7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3" h="726">
                    <a:moveTo>
                      <a:pt x="0" y="726"/>
                    </a:moveTo>
                    <a:cubicBezTo>
                      <a:pt x="140" y="718"/>
                      <a:pt x="280" y="711"/>
                      <a:pt x="454" y="590"/>
                    </a:cubicBezTo>
                    <a:cubicBezTo>
                      <a:pt x="628" y="469"/>
                      <a:pt x="945" y="98"/>
                      <a:pt x="1043" y="0"/>
                    </a:cubicBezTo>
                  </a:path>
                </a:pathLst>
              </a:custGeom>
              <a:noFill/>
              <a:ln w="28575" cap="sq" cmpd="sng">
                <a:solidFill>
                  <a:srgbClr val="FF33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99733" name="AutoShape 53" descr="羊皮纸"/>
          <p:cNvSpPr>
            <a:spLocks noChangeArrowheads="1"/>
          </p:cNvSpPr>
          <p:nvPr/>
        </p:nvSpPr>
        <p:spPr bwMode="auto">
          <a:xfrm>
            <a:off x="3162300" y="2543175"/>
            <a:ext cx="2016125" cy="1008063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5000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伏安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特性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99744" name="Text Box 64" descr="斜纹布"/>
          <p:cNvSpPr txBox="1">
            <a:spLocks noChangeArrowheads="1"/>
          </p:cNvSpPr>
          <p:nvPr/>
        </p:nvSpPr>
        <p:spPr bwMode="auto">
          <a:xfrm>
            <a:off x="6259513" y="3406775"/>
            <a:ext cx="5762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373063" y="4616450"/>
            <a:ext cx="8739187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线性电阻与非线性电阻</a:t>
            </a:r>
            <a:r>
              <a:rPr lang="zh-CN" altLang="en-US" sz="2400" dirty="0"/>
              <a:t>：其特性曲线过原点且线性的电阻，称为线性电阻；否则称为非线性电阻。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时变电阻与时不变电阻</a:t>
            </a:r>
            <a:r>
              <a:rPr lang="zh-CN" altLang="en-US" sz="2400" dirty="0"/>
              <a:t>：其特性曲线随时间变化的电阻，称为时变电阻；否则称为时不变电阻或定常电阻。</a:t>
            </a:r>
            <a:endParaRPr lang="zh-CN" altLang="en-US" sz="2400" dirty="0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7938"/>
            <a:ext cx="2987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1.4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电阻元件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53975" y="895876"/>
            <a:ext cx="26685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1. 4. 1.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定义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53975" y="3838048"/>
            <a:ext cx="3108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1. 4. 2. </a:t>
            </a:r>
            <a:r>
              <a:rPr kumimoji="1"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电阻的分类</a:t>
            </a:r>
            <a:endParaRPr kumimoji="1" lang="zh-CN" altLang="en-US" sz="28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 bwMode="auto">
          <a:xfrm>
            <a:off x="0" y="982132"/>
            <a:ext cx="9144000" cy="3240088"/>
            <a:chOff x="181" y="2329"/>
            <a:chExt cx="5440" cy="1650"/>
          </a:xfrm>
        </p:grpSpPr>
        <p:sp>
          <p:nvSpPr>
            <p:cNvPr id="26635" name="Text Box 8"/>
            <p:cNvSpPr txBox="1">
              <a:spLocks noChangeArrowheads="1"/>
            </p:cNvSpPr>
            <p:nvPr/>
          </p:nvSpPr>
          <p:spPr bwMode="auto">
            <a:xfrm>
              <a:off x="181" y="3744"/>
              <a:ext cx="5440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10000"/>
                </a:spcBef>
                <a:buClrTx/>
                <a:buSzTx/>
                <a:buFontTx/>
                <a:buNone/>
              </a:pPr>
              <a:r>
                <a:rPr lang="en-US" altLang="zh-CN" sz="2000"/>
                <a:t>a) </a:t>
              </a:r>
              <a:r>
                <a:rPr lang="zh-CN" altLang="en-US" sz="2000"/>
                <a:t>线性时不变电阻    </a:t>
              </a:r>
              <a:r>
                <a:rPr lang="en-US" altLang="zh-CN" sz="2000"/>
                <a:t>b)</a:t>
              </a:r>
              <a:r>
                <a:rPr lang="zh-CN" altLang="en-US" sz="2000"/>
                <a:t>线性时变电阻      </a:t>
              </a:r>
              <a:r>
                <a:rPr lang="en-US" altLang="zh-CN" sz="2000"/>
                <a:t>c)</a:t>
              </a:r>
              <a:r>
                <a:rPr lang="zh-CN" altLang="en-US" sz="2000"/>
                <a:t>非线性时不变电阻    </a:t>
              </a:r>
              <a:r>
                <a:rPr lang="en-US" altLang="zh-CN" sz="2000"/>
                <a:t>d)</a:t>
              </a:r>
              <a:r>
                <a:rPr lang="zh-CN" altLang="en-US" sz="2000"/>
                <a:t>非线性时变电阻 </a:t>
              </a:r>
              <a:endParaRPr lang="zh-CN" altLang="en-US" sz="2000"/>
            </a:p>
          </p:txBody>
        </p:sp>
        <p:graphicFrame>
          <p:nvGraphicFramePr>
            <p:cNvPr id="26636" name="Object 2"/>
            <p:cNvGraphicFramePr>
              <a:graphicFrameLocks noChangeAspect="1"/>
            </p:cNvGraphicFramePr>
            <p:nvPr/>
          </p:nvGraphicFramePr>
          <p:xfrm>
            <a:off x="331" y="2329"/>
            <a:ext cx="5184" cy="1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31" name="Image" r:id="rId1" imgW="25323800" imgH="7073900" progId="Photoshop.Image.5">
                    <p:embed/>
                  </p:oleObj>
                </mc:Choice>
                <mc:Fallback>
                  <p:oleObj name="Image" r:id="rId1" imgW="25323800" imgH="7073900" progId="Photoshop.Image.5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" y="2329"/>
                          <a:ext cx="5184" cy="14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692275" y="5689600"/>
            <a:ext cx="1652588" cy="523875"/>
          </a:xfrm>
          <a:prstGeom prst="rect">
            <a:avLst/>
          </a:prstGeom>
          <a:noFill/>
          <a:ln w="38100" cap="sq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电路符号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3" name="Group 52"/>
          <p:cNvGrpSpPr/>
          <p:nvPr/>
        </p:nvGrpSpPr>
        <p:grpSpPr bwMode="auto">
          <a:xfrm>
            <a:off x="4356100" y="5192713"/>
            <a:ext cx="2590800" cy="981075"/>
            <a:chOff x="1751" y="3320"/>
            <a:chExt cx="1632" cy="618"/>
          </a:xfrm>
        </p:grpSpPr>
        <p:sp>
          <p:nvSpPr>
            <p:cNvPr id="26631" name="Text Box 10"/>
            <p:cNvSpPr txBox="1">
              <a:spLocks noChangeArrowheads="1"/>
            </p:cNvSpPr>
            <p:nvPr/>
          </p:nvSpPr>
          <p:spPr bwMode="auto">
            <a:xfrm>
              <a:off x="2468" y="3320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endPara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6632" name="Rectangle 24"/>
            <p:cNvSpPr>
              <a:spLocks noChangeArrowheads="1"/>
            </p:cNvSpPr>
            <p:nvPr/>
          </p:nvSpPr>
          <p:spPr bwMode="auto">
            <a:xfrm>
              <a:off x="2327" y="3702"/>
              <a:ext cx="480" cy="2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6633" name="Line 25"/>
            <p:cNvSpPr>
              <a:spLocks noChangeShapeType="1"/>
            </p:cNvSpPr>
            <p:nvPr/>
          </p:nvSpPr>
          <p:spPr bwMode="auto">
            <a:xfrm flipH="1" flipV="1">
              <a:off x="1751" y="3820"/>
              <a:ext cx="576" cy="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4" name="Line 26"/>
            <p:cNvSpPr>
              <a:spLocks noChangeShapeType="1"/>
            </p:cNvSpPr>
            <p:nvPr/>
          </p:nvSpPr>
          <p:spPr bwMode="auto">
            <a:xfrm>
              <a:off x="2807" y="3820"/>
              <a:ext cx="576" cy="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7938"/>
            <a:ext cx="2987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1.4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电阻元件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6630" name="矩形 4"/>
          <p:cNvSpPr>
            <a:spLocks noChangeArrowheads="1"/>
          </p:cNvSpPr>
          <p:nvPr/>
        </p:nvSpPr>
        <p:spPr bwMode="auto">
          <a:xfrm>
            <a:off x="0" y="4661954"/>
            <a:ext cx="3775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1. 4. 3.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线性时不变电阻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05" name="Text Box 29"/>
          <p:cNvSpPr txBox="1">
            <a:spLocks noChangeArrowheads="1"/>
          </p:cNvSpPr>
          <p:nvPr/>
        </p:nvSpPr>
        <p:spPr bwMode="auto">
          <a:xfrm>
            <a:off x="1042988" y="1200150"/>
            <a:ext cx="1655762" cy="522288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en-US" altLang="zh-CN" sz="2800" b="1" i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zh-CN" altLang="en-US" sz="2800" b="1" i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～</a:t>
            </a:r>
            <a:r>
              <a:rPr kumimoji="1" lang="en-US" altLang="zh-CN" sz="2800" b="1" i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800" b="1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关系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3809" name="Text Box 33"/>
          <p:cNvSpPr txBox="1">
            <a:spLocks noChangeArrowheads="1"/>
          </p:cNvSpPr>
          <p:nvPr/>
        </p:nvSpPr>
        <p:spPr bwMode="auto">
          <a:xfrm>
            <a:off x="2916238" y="5468938"/>
            <a:ext cx="5184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称为电阻，单位：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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Ohm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kumimoji="1" lang="en-US" altLang="zh-CN" sz="28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3811" name="AutoShape 35"/>
          <p:cNvSpPr>
            <a:spLocks noChangeArrowheads="1"/>
          </p:cNvSpPr>
          <p:nvPr/>
        </p:nvSpPr>
        <p:spPr bwMode="auto">
          <a:xfrm>
            <a:off x="2987675" y="1398588"/>
            <a:ext cx="792163" cy="144462"/>
          </a:xfrm>
          <a:prstGeom prst="rightArrow">
            <a:avLst>
              <a:gd name="adj1" fmla="val 50000"/>
              <a:gd name="adj2" fmla="val 137088"/>
            </a:avLst>
          </a:prstGeom>
          <a:solidFill>
            <a:schemeClr val="hlink"/>
          </a:solidFill>
          <a:ln w="9525" algn="ctr">
            <a:solidFill>
              <a:schemeClr val="hlink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3812" name="Rectangle 36"/>
          <p:cNvSpPr>
            <a:spLocks noChangeArrowheads="1"/>
          </p:cNvSpPr>
          <p:nvPr/>
        </p:nvSpPr>
        <p:spPr bwMode="auto">
          <a:xfrm>
            <a:off x="3851275" y="1182688"/>
            <a:ext cx="30241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FFFF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用欧姆定律描述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3814" name="Object 38"/>
          <p:cNvGraphicFramePr>
            <a:graphicFrameLocks noChangeAspect="1"/>
          </p:cNvGraphicFramePr>
          <p:nvPr/>
        </p:nvGraphicFramePr>
        <p:xfrm>
          <a:off x="971550" y="2695575"/>
          <a:ext cx="244792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8" name="公式" r:id="rId1" imgW="831215" imgH="184150" progId="Equation.3">
                  <p:embed/>
                </p:oleObj>
              </mc:Choice>
              <mc:Fallback>
                <p:oleObj name="公式" r:id="rId1" imgW="831215" imgH="18415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695575"/>
                        <a:ext cx="2447925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15" name="Object 39"/>
          <p:cNvGraphicFramePr>
            <a:graphicFrameLocks noChangeAspect="1"/>
          </p:cNvGraphicFramePr>
          <p:nvPr/>
        </p:nvGraphicFramePr>
        <p:xfrm>
          <a:off x="2843213" y="2046288"/>
          <a:ext cx="136842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9" name="公式" r:id="rId3" imgW="469265" imgH="184150" progId="Equation.3">
                  <p:embed/>
                </p:oleObj>
              </mc:Choice>
              <mc:Fallback>
                <p:oleObj name="公式" r:id="rId3" imgW="469265" imgH="18415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046288"/>
                        <a:ext cx="1368425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825" name="Text Box 49"/>
          <p:cNvSpPr txBox="1">
            <a:spLocks noChangeArrowheads="1"/>
          </p:cNvSpPr>
          <p:nvPr/>
        </p:nvSpPr>
        <p:spPr bwMode="auto">
          <a:xfrm>
            <a:off x="711200" y="5446713"/>
            <a:ext cx="935038" cy="522287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单位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03826" name="AutoShape 50"/>
          <p:cNvSpPr>
            <a:spLocks noChangeArrowheads="1"/>
          </p:cNvSpPr>
          <p:nvPr/>
        </p:nvSpPr>
        <p:spPr bwMode="auto">
          <a:xfrm>
            <a:off x="2068513" y="5656263"/>
            <a:ext cx="719137" cy="144462"/>
          </a:xfrm>
          <a:prstGeom prst="rightArrow">
            <a:avLst>
              <a:gd name="adj1" fmla="val 50000"/>
              <a:gd name="adj2" fmla="val 124451"/>
            </a:avLst>
          </a:prstGeom>
          <a:solidFill>
            <a:schemeClr val="hlink"/>
          </a:solidFill>
          <a:ln w="9525" algn="ctr">
            <a:solidFill>
              <a:schemeClr val="hlink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3827" name="Rectangle 51"/>
          <p:cNvSpPr>
            <a:spLocks noChangeArrowheads="1"/>
          </p:cNvSpPr>
          <p:nvPr/>
        </p:nvSpPr>
        <p:spPr bwMode="auto">
          <a:xfrm>
            <a:off x="2916238" y="6078538"/>
            <a:ext cx="5761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G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称为电导，单位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S 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Siemens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) </a:t>
            </a:r>
            <a:endParaRPr kumimoji="1" lang="en-US" altLang="zh-CN" sz="28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3829" name="AutoShape 53" descr="羊皮纸"/>
          <p:cNvSpPr>
            <a:spLocks noChangeArrowheads="1"/>
          </p:cNvSpPr>
          <p:nvPr/>
        </p:nvSpPr>
        <p:spPr bwMode="auto">
          <a:xfrm rot="10800000">
            <a:off x="396875" y="3790950"/>
            <a:ext cx="2159000" cy="828675"/>
          </a:xfrm>
          <a:prstGeom prst="wedgeRectCallout">
            <a:avLst>
              <a:gd name="adj1" fmla="val -47208"/>
              <a:gd name="adj2" fmla="val 120111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</a:t>
            </a:r>
            <a:r>
              <a:rPr kumimoji="1" lang="zh-CN" altLang="en-US" sz="2800" b="1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、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 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取关联参考方向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03843" name="Object 67"/>
          <p:cNvGraphicFramePr>
            <a:graphicFrameLocks noChangeAspect="1"/>
          </p:cNvGraphicFramePr>
          <p:nvPr/>
        </p:nvGraphicFramePr>
        <p:xfrm>
          <a:off x="971550" y="2046288"/>
          <a:ext cx="12969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0" name="公式" r:id="rId6" imgW="403860" imgH="130810" progId="Equation.3">
                  <p:embed/>
                </p:oleObj>
              </mc:Choice>
              <mc:Fallback>
                <p:oleObj name="公式" r:id="rId6" imgW="403860" imgH="13081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046288"/>
                        <a:ext cx="12969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854" name="AutoShape 78" descr="羊皮纸"/>
          <p:cNvSpPr>
            <a:spLocks noChangeArrowheads="1"/>
          </p:cNvSpPr>
          <p:nvPr/>
        </p:nvSpPr>
        <p:spPr bwMode="auto">
          <a:xfrm>
            <a:off x="7596188" y="2009775"/>
            <a:ext cx="1223962" cy="2087563"/>
          </a:xfrm>
          <a:prstGeom prst="wedgeRoundRectCallout">
            <a:avLst>
              <a:gd name="adj1" fmla="val -122116"/>
              <a:gd name="adj2" fmla="val -18898"/>
              <a:gd name="adj3" fmla="val 1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伏安特性为一条过原点的直线</a:t>
            </a: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4" name="Group 80"/>
          <p:cNvGrpSpPr/>
          <p:nvPr/>
        </p:nvGrpSpPr>
        <p:grpSpPr bwMode="auto">
          <a:xfrm>
            <a:off x="4715828" y="1833245"/>
            <a:ext cx="2882900" cy="2449513"/>
            <a:chOff x="2971" y="663"/>
            <a:chExt cx="1816" cy="1543"/>
          </a:xfrm>
        </p:grpSpPr>
        <p:grpSp>
          <p:nvGrpSpPr>
            <p:cNvPr id="27674" name="Group 46"/>
            <p:cNvGrpSpPr/>
            <p:nvPr/>
          </p:nvGrpSpPr>
          <p:grpSpPr bwMode="auto">
            <a:xfrm>
              <a:off x="2971" y="663"/>
              <a:ext cx="1816" cy="1543"/>
              <a:chOff x="3560" y="618"/>
              <a:chExt cx="1816" cy="1543"/>
            </a:xfrm>
          </p:grpSpPr>
          <p:sp>
            <p:nvSpPr>
              <p:cNvPr id="27676" name="Line 40"/>
              <p:cNvSpPr>
                <a:spLocks noChangeShapeType="1"/>
              </p:cNvSpPr>
              <p:nvPr/>
            </p:nvSpPr>
            <p:spPr bwMode="auto">
              <a:xfrm>
                <a:off x="3560" y="1435"/>
                <a:ext cx="154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7677" name="Line 41"/>
              <p:cNvSpPr>
                <a:spLocks noChangeShapeType="1"/>
              </p:cNvSpPr>
              <p:nvPr/>
            </p:nvSpPr>
            <p:spPr bwMode="auto">
              <a:xfrm>
                <a:off x="4241" y="754"/>
                <a:ext cx="0" cy="140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7678" name="Line 42"/>
              <p:cNvSpPr>
                <a:spLocks noChangeShapeType="1"/>
              </p:cNvSpPr>
              <p:nvPr/>
            </p:nvSpPr>
            <p:spPr bwMode="auto">
              <a:xfrm flipV="1">
                <a:off x="3787" y="800"/>
                <a:ext cx="1089" cy="10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7679" name="Text Box 43"/>
              <p:cNvSpPr txBox="1">
                <a:spLocks noChangeArrowheads="1"/>
              </p:cNvSpPr>
              <p:nvPr/>
            </p:nvSpPr>
            <p:spPr bwMode="auto">
              <a:xfrm>
                <a:off x="4286" y="618"/>
                <a:ext cx="27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u</a:t>
                </a:r>
                <a:endPara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7680" name="Text Box 44"/>
              <p:cNvSpPr txBox="1">
                <a:spLocks noChangeArrowheads="1"/>
              </p:cNvSpPr>
              <p:nvPr/>
            </p:nvSpPr>
            <p:spPr bwMode="auto">
              <a:xfrm>
                <a:off x="5103" y="1298"/>
                <a:ext cx="27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i</a:t>
                </a:r>
                <a:endPara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27675" name="Text Box 79" descr="斜纹布"/>
            <p:cNvSpPr txBox="1">
              <a:spLocks noChangeArrowheads="1"/>
            </p:cNvSpPr>
            <p:nvPr/>
          </p:nvSpPr>
          <p:spPr bwMode="auto">
            <a:xfrm>
              <a:off x="3651" y="1434"/>
              <a:ext cx="363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sz="28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6" name="Group 83"/>
          <p:cNvGrpSpPr/>
          <p:nvPr/>
        </p:nvGrpSpPr>
        <p:grpSpPr bwMode="auto">
          <a:xfrm>
            <a:off x="2916238" y="3846513"/>
            <a:ext cx="4049712" cy="1443037"/>
            <a:chOff x="1837" y="1979"/>
            <a:chExt cx="2551" cy="909"/>
          </a:xfrm>
        </p:grpSpPr>
        <p:sp>
          <p:nvSpPr>
            <p:cNvPr id="27666" name="Line 57"/>
            <p:cNvSpPr>
              <a:spLocks noChangeShapeType="1"/>
            </p:cNvSpPr>
            <p:nvPr/>
          </p:nvSpPr>
          <p:spPr bwMode="auto">
            <a:xfrm flipH="1" flipV="1">
              <a:off x="1883" y="2473"/>
              <a:ext cx="2267" cy="5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7" name="Rectangle 56"/>
            <p:cNvSpPr>
              <a:spLocks noChangeArrowheads="1"/>
            </p:cNvSpPr>
            <p:nvPr/>
          </p:nvSpPr>
          <p:spPr bwMode="auto">
            <a:xfrm>
              <a:off x="2619" y="2325"/>
              <a:ext cx="533" cy="244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7668" name="Text Box 55"/>
            <p:cNvSpPr txBox="1">
              <a:spLocks noChangeArrowheads="1"/>
            </p:cNvSpPr>
            <p:nvPr/>
          </p:nvSpPr>
          <p:spPr bwMode="auto">
            <a:xfrm>
              <a:off x="2789" y="1979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7669" name="Text Box 59"/>
            <p:cNvSpPr txBox="1">
              <a:spLocks noChangeArrowheads="1"/>
            </p:cNvSpPr>
            <p:nvPr/>
          </p:nvSpPr>
          <p:spPr bwMode="auto">
            <a:xfrm>
              <a:off x="2699" y="2523"/>
              <a:ext cx="49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7670" name="Text Box 61"/>
            <p:cNvSpPr txBox="1">
              <a:spLocks noChangeArrowheads="1"/>
            </p:cNvSpPr>
            <p:nvPr/>
          </p:nvSpPr>
          <p:spPr bwMode="auto">
            <a:xfrm>
              <a:off x="2291" y="2030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7671" name="Text Box 62"/>
            <p:cNvSpPr txBox="1">
              <a:spLocks noChangeArrowheads="1"/>
            </p:cNvSpPr>
            <p:nvPr/>
          </p:nvSpPr>
          <p:spPr bwMode="auto">
            <a:xfrm>
              <a:off x="1837" y="2433"/>
              <a:ext cx="31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4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4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7672" name="Text Box 63"/>
            <p:cNvSpPr txBox="1">
              <a:spLocks noChangeArrowheads="1"/>
            </p:cNvSpPr>
            <p:nvPr/>
          </p:nvSpPr>
          <p:spPr bwMode="auto">
            <a:xfrm>
              <a:off x="3799" y="2392"/>
              <a:ext cx="58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4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4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7673" name="Line 81"/>
            <p:cNvSpPr>
              <a:spLocks noChangeShapeType="1"/>
            </p:cNvSpPr>
            <p:nvPr/>
          </p:nvSpPr>
          <p:spPr bwMode="auto">
            <a:xfrm>
              <a:off x="1927" y="2387"/>
              <a:ext cx="454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0" y="7938"/>
            <a:ext cx="2987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1.4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电阻元件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1187450" y="1793349"/>
            <a:ext cx="63373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如电阻上的电压与电流参考方向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非关联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，公式中应冠以负号；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5844" name="Text Box 20"/>
          <p:cNvSpPr txBox="1">
            <a:spLocks noChangeArrowheads="1"/>
          </p:cNvSpPr>
          <p:nvPr/>
        </p:nvSpPr>
        <p:spPr bwMode="auto">
          <a:xfrm>
            <a:off x="1331913" y="5898833"/>
            <a:ext cx="6267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线性电阻是无记忆、双向性的元件。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5845" name="Text Box 21"/>
          <p:cNvSpPr txBox="1">
            <a:spLocks noChangeArrowheads="1"/>
          </p:cNvSpPr>
          <p:nvPr/>
        </p:nvSpPr>
        <p:spPr bwMode="auto">
          <a:xfrm>
            <a:off x="106363" y="1893679"/>
            <a:ext cx="1728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2800" b="1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05856" name="Text Box 32"/>
          <p:cNvSpPr txBox="1">
            <a:spLocks noChangeArrowheads="1"/>
          </p:cNvSpPr>
          <p:nvPr/>
        </p:nvSpPr>
        <p:spPr bwMode="auto">
          <a:xfrm>
            <a:off x="1692275" y="3090336"/>
            <a:ext cx="2951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则欧姆定律写为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05857" name="Rectangle 33"/>
          <p:cNvSpPr>
            <a:spLocks noChangeArrowheads="1"/>
          </p:cNvSpPr>
          <p:nvPr/>
        </p:nvSpPr>
        <p:spPr bwMode="auto">
          <a:xfrm>
            <a:off x="3419475" y="2801411"/>
            <a:ext cx="47085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en-US" altLang="zh-CN" sz="3600">
                <a:latin typeface="Times New Roman" panose="02020603050405020304" pitchFamily="18" charset="0"/>
                <a:sym typeface="Symbol" panose="05050102010706020507" pitchFamily="18" charset="2"/>
              </a:rPr>
              <a:t>  –</a:t>
            </a:r>
            <a:r>
              <a:rPr kumimoji="1"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R i     </a:t>
            </a:r>
            <a:endParaRPr kumimoji="1" lang="en-US" altLang="zh-CN" sz="3600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  i</a:t>
            </a:r>
            <a:r>
              <a:rPr kumimoji="1" lang="en-US" altLang="zh-CN" sz="3600">
                <a:latin typeface="Times New Roman" panose="02020603050405020304" pitchFamily="18" charset="0"/>
                <a:sym typeface="Symbol" panose="05050102010706020507" pitchFamily="18" charset="2"/>
              </a:rPr>
              <a:t>  –</a:t>
            </a:r>
            <a:r>
              <a:rPr kumimoji="1"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G u</a:t>
            </a:r>
            <a:endParaRPr kumimoji="1" lang="en-US" altLang="zh-CN" sz="3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5858" name="Rectangle 34"/>
          <p:cNvSpPr>
            <a:spLocks noChangeArrowheads="1"/>
          </p:cNvSpPr>
          <p:nvPr/>
        </p:nvSpPr>
        <p:spPr bwMode="auto">
          <a:xfrm>
            <a:off x="1835150" y="5249336"/>
            <a:ext cx="518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CC66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公式和参考方向必须配套使用！</a:t>
            </a:r>
            <a:endParaRPr kumimoji="1" lang="zh-CN" altLang="en-US" sz="2800" b="1" dirty="0">
              <a:solidFill>
                <a:srgbClr val="CC66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68"/>
          <p:cNvGrpSpPr/>
          <p:nvPr/>
        </p:nvGrpSpPr>
        <p:grpSpPr bwMode="auto">
          <a:xfrm>
            <a:off x="395288" y="904348"/>
            <a:ext cx="1644650" cy="850900"/>
            <a:chOff x="385" y="3022"/>
            <a:chExt cx="1036" cy="536"/>
          </a:xfrm>
        </p:grpSpPr>
        <p:pic>
          <p:nvPicPr>
            <p:cNvPr id="28690" name="Picture 69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1" name="Text Box 70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5" name="Group 71"/>
          <p:cNvGrpSpPr/>
          <p:nvPr/>
        </p:nvGrpSpPr>
        <p:grpSpPr bwMode="auto">
          <a:xfrm>
            <a:off x="2124075" y="3738036"/>
            <a:ext cx="3886200" cy="1443038"/>
            <a:chOff x="1837" y="1979"/>
            <a:chExt cx="2448" cy="909"/>
          </a:xfrm>
        </p:grpSpPr>
        <p:sp>
          <p:nvSpPr>
            <p:cNvPr id="28682" name="Line 72"/>
            <p:cNvSpPr>
              <a:spLocks noChangeShapeType="1"/>
            </p:cNvSpPr>
            <p:nvPr/>
          </p:nvSpPr>
          <p:spPr bwMode="auto">
            <a:xfrm flipH="1" flipV="1">
              <a:off x="1883" y="2473"/>
              <a:ext cx="2267" cy="5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3" name="Rectangle 73"/>
            <p:cNvSpPr>
              <a:spLocks noChangeArrowheads="1"/>
            </p:cNvSpPr>
            <p:nvPr/>
          </p:nvSpPr>
          <p:spPr bwMode="auto">
            <a:xfrm>
              <a:off x="2619" y="2325"/>
              <a:ext cx="533" cy="244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8684" name="Text Box 74"/>
            <p:cNvSpPr txBox="1">
              <a:spLocks noChangeArrowheads="1"/>
            </p:cNvSpPr>
            <p:nvPr/>
          </p:nvSpPr>
          <p:spPr bwMode="auto">
            <a:xfrm>
              <a:off x="2789" y="1979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8685" name="Text Box 75"/>
            <p:cNvSpPr txBox="1">
              <a:spLocks noChangeArrowheads="1"/>
            </p:cNvSpPr>
            <p:nvPr/>
          </p:nvSpPr>
          <p:spPr bwMode="auto">
            <a:xfrm>
              <a:off x="2699" y="2523"/>
              <a:ext cx="49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8686" name="Text Box 76"/>
            <p:cNvSpPr txBox="1">
              <a:spLocks noChangeArrowheads="1"/>
            </p:cNvSpPr>
            <p:nvPr/>
          </p:nvSpPr>
          <p:spPr bwMode="auto">
            <a:xfrm>
              <a:off x="2291" y="2030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8687" name="Text Box 77"/>
            <p:cNvSpPr txBox="1">
              <a:spLocks noChangeArrowheads="1"/>
            </p:cNvSpPr>
            <p:nvPr/>
          </p:nvSpPr>
          <p:spPr bwMode="auto">
            <a:xfrm>
              <a:off x="1837" y="2433"/>
              <a:ext cx="31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400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400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8688" name="Text Box 78"/>
            <p:cNvSpPr txBox="1">
              <a:spLocks noChangeArrowheads="1"/>
            </p:cNvSpPr>
            <p:nvPr/>
          </p:nvSpPr>
          <p:spPr bwMode="auto">
            <a:xfrm>
              <a:off x="3696" y="2387"/>
              <a:ext cx="58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4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4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8689" name="Line 79"/>
            <p:cNvSpPr>
              <a:spLocks noChangeShapeType="1"/>
            </p:cNvSpPr>
            <p:nvPr/>
          </p:nvSpPr>
          <p:spPr bwMode="auto">
            <a:xfrm>
              <a:off x="1927" y="2387"/>
              <a:ext cx="454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7938"/>
            <a:ext cx="2987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1.4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电阻元件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492500" y="6417946"/>
            <a:ext cx="5105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电容则是有记忆性，二极管则是有方向性的</a:t>
            </a:r>
            <a:endParaRPr kumimoji="1" lang="zh-CN" altLang="en-US" sz="20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9388" y="2555875"/>
            <a:ext cx="3313112" cy="646113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通信系统</a:t>
            </a:r>
            <a:endParaRPr kumimoji="1"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15925" y="3181350"/>
            <a:ext cx="3313113" cy="646113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计算机系统</a:t>
            </a:r>
            <a:endParaRPr kumimoji="1"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0825" y="3808413"/>
            <a:ext cx="3313113" cy="646112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控制系统</a:t>
            </a:r>
            <a:endParaRPr kumimoji="1"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4213" y="4440238"/>
            <a:ext cx="3313112" cy="646112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信号处理系统</a:t>
            </a:r>
            <a:endParaRPr kumimoji="1" lang="zh-CN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50825" y="5054600"/>
            <a:ext cx="3313113" cy="646113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电力系统</a:t>
            </a:r>
            <a:endParaRPr kumimoji="1"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931939" y="1561283"/>
            <a:ext cx="3311525" cy="584775"/>
          </a:xfrm>
          <a:prstGeom prst="rect">
            <a:avLst/>
          </a:prstGeom>
          <a:noFill/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肺部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CT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影像</a:t>
            </a:r>
            <a:endParaRPr kumimoji="1"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7" y="2555875"/>
            <a:ext cx="4427538" cy="33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453640" y="6012934"/>
            <a:ext cx="2268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新冠肺炎患者</a:t>
            </a:r>
            <a:r>
              <a:rPr lang="en-US" altLang="zh-CN" dirty="0"/>
              <a:t>CT</a:t>
            </a:r>
            <a:r>
              <a:rPr lang="zh-CN" altLang="en-US" dirty="0"/>
              <a:t>影像</a:t>
            </a:r>
            <a:endParaRPr lang="zh-CN" altLang="en-US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58006" y="1315063"/>
            <a:ext cx="3827727" cy="1077218"/>
          </a:xfrm>
          <a:prstGeom prst="rect">
            <a:avLst/>
          </a:prstGeom>
          <a:noFill/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电气工程（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EE/ECE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）主要分支</a:t>
            </a:r>
            <a:endParaRPr kumimoji="1"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4" name="Text Box 54"/>
          <p:cNvSpPr txBox="1">
            <a:spLocks noChangeArrowheads="1"/>
          </p:cNvSpPr>
          <p:nvPr/>
        </p:nvSpPr>
        <p:spPr bwMode="auto">
          <a:xfrm>
            <a:off x="2138362" y="6123062"/>
            <a:ext cx="6256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Monotype Sorts"/>
              </a:rPr>
              <a:t>电阻元件在任何时刻总是消耗功率的。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4867" name="Text Box 67"/>
          <p:cNvSpPr txBox="1">
            <a:spLocks noChangeArrowheads="1"/>
          </p:cNvSpPr>
          <p:nvPr/>
        </p:nvSpPr>
        <p:spPr bwMode="auto">
          <a:xfrm>
            <a:off x="4484688" y="4225392"/>
            <a:ext cx="4335462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kumimoji="1" lang="en-US" altLang="zh-CN" sz="360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360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600">
                <a:latin typeface="Times New Roman" panose="02020603050405020304" pitchFamily="18" charset="0"/>
              </a:rPr>
              <a:t> </a:t>
            </a:r>
            <a:r>
              <a:rPr kumimoji="1" lang="en-US" altLang="zh-CN" sz="3600" i="1">
                <a:latin typeface="Times New Roman" panose="02020603050405020304" pitchFamily="18" charset="0"/>
              </a:rPr>
              <a:t>u i</a:t>
            </a:r>
            <a:r>
              <a:rPr kumimoji="1" lang="en-US" altLang="zh-CN" sz="3600">
                <a:latin typeface="Times New Roman" panose="02020603050405020304" pitchFamily="18" charset="0"/>
                <a:sym typeface="Symbol" panose="05050102010706020507" pitchFamily="18" charset="2"/>
              </a:rPr>
              <a:t> (</a:t>
            </a:r>
            <a:r>
              <a:rPr kumimoji="1" lang="en-US" altLang="zh-CN" sz="3600">
                <a:latin typeface="宋体" panose="02010600030101010101" pitchFamily="2" charset="-122"/>
                <a:sym typeface="Symbol" panose="05050102010706020507" pitchFamily="18" charset="2"/>
              </a:rPr>
              <a:t>–</a:t>
            </a:r>
            <a:r>
              <a:rPr kumimoji="1" lang="en-US" altLang="zh-CN" sz="3600" i="1">
                <a:latin typeface="Times New Roman" panose="02020603050405020304" pitchFamily="18" charset="0"/>
              </a:rPr>
              <a:t>R i) i</a:t>
            </a:r>
            <a:endParaRPr kumimoji="1" lang="en-US" altLang="zh-CN" sz="3600" i="1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>
                <a:latin typeface="Times New Roman" panose="02020603050405020304" pitchFamily="18" charset="0"/>
                <a:sym typeface="Symbol" panose="05050102010706020507" pitchFamily="18" charset="2"/>
              </a:rPr>
              <a:t>   </a:t>
            </a:r>
            <a:r>
              <a:rPr kumimoji="1" lang="en-US" altLang="zh-CN" sz="3600">
                <a:latin typeface="宋体" panose="02010600030101010101" pitchFamily="2" charset="-122"/>
                <a:sym typeface="Symbol" panose="05050102010706020507" pitchFamily="18" charset="2"/>
              </a:rPr>
              <a:t>–</a:t>
            </a:r>
            <a:r>
              <a:rPr kumimoji="1" lang="en-US" altLang="zh-CN" sz="3600" i="1">
                <a:latin typeface="Times New Roman" panose="02020603050405020304" pitchFamily="18" charset="0"/>
              </a:rPr>
              <a:t>i</a:t>
            </a:r>
            <a:r>
              <a:rPr kumimoji="1" lang="en-US" altLang="zh-CN" sz="3600" i="1" baseline="30000">
                <a:latin typeface="Times New Roman" panose="02020603050405020304" pitchFamily="18" charset="0"/>
              </a:rPr>
              <a:t>2</a:t>
            </a:r>
            <a:r>
              <a:rPr kumimoji="1" lang="en-US" altLang="zh-CN" sz="3600" i="1">
                <a:latin typeface="Times New Roman" panose="02020603050405020304" pitchFamily="18" charset="0"/>
              </a:rPr>
              <a:t> R </a:t>
            </a:r>
            <a:r>
              <a:rPr kumimoji="1" lang="en-US" altLang="zh-CN" sz="3600">
                <a:latin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kumimoji="1" lang="en-US" altLang="zh-CN" sz="3600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3600" i="1">
                <a:latin typeface="Times New Roman" panose="02020603050405020304" pitchFamily="18" charset="0"/>
              </a:rPr>
              <a:t>u</a:t>
            </a:r>
            <a:r>
              <a:rPr kumimoji="1" lang="en-US" altLang="zh-CN" sz="3600" i="1" baseline="30000">
                <a:latin typeface="Times New Roman" panose="02020603050405020304" pitchFamily="18" charset="0"/>
              </a:rPr>
              <a:t>2</a:t>
            </a:r>
            <a:r>
              <a:rPr kumimoji="1" lang="en-US" altLang="zh-CN" sz="3600" i="1">
                <a:latin typeface="Times New Roman" panose="02020603050405020304" pitchFamily="18" charset="0"/>
              </a:rPr>
              <a:t>/ R</a:t>
            </a:r>
            <a:endParaRPr kumimoji="1" lang="en-US" altLang="zh-CN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68" name="Text Box 68"/>
          <p:cNvSpPr txBox="1">
            <a:spLocks noChangeArrowheads="1"/>
          </p:cNvSpPr>
          <p:nvPr/>
        </p:nvSpPr>
        <p:spPr bwMode="auto">
          <a:xfrm>
            <a:off x="4284663" y="2928404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kumimoji="1" lang="en-US" altLang="zh-CN" sz="360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600">
                <a:latin typeface="Times New Roman" panose="02020603050405020304" pitchFamily="18" charset="0"/>
              </a:rPr>
              <a:t> </a:t>
            </a:r>
            <a:r>
              <a:rPr kumimoji="1" lang="en-US" altLang="zh-CN" sz="3600" i="1">
                <a:latin typeface="Times New Roman" panose="02020603050405020304" pitchFamily="18" charset="0"/>
              </a:rPr>
              <a:t>u i</a:t>
            </a:r>
            <a:r>
              <a:rPr kumimoji="1" lang="en-US" altLang="zh-CN" sz="3600">
                <a:latin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kumimoji="1" lang="en-US" altLang="zh-CN" sz="3600" i="1">
                <a:latin typeface="Times New Roman" panose="02020603050405020304" pitchFamily="18" charset="0"/>
              </a:rPr>
              <a:t>i</a:t>
            </a:r>
            <a:r>
              <a:rPr kumimoji="1" lang="en-US" altLang="zh-CN" sz="3600" baseline="30000">
                <a:latin typeface="Times New Roman" panose="02020603050405020304" pitchFamily="18" charset="0"/>
              </a:rPr>
              <a:t>2</a:t>
            </a:r>
            <a:r>
              <a:rPr kumimoji="1" lang="en-US" altLang="zh-CN" sz="3600" i="1">
                <a:latin typeface="Times New Roman" panose="02020603050405020304" pitchFamily="18" charset="0"/>
              </a:rPr>
              <a:t>R </a:t>
            </a:r>
            <a:r>
              <a:rPr kumimoji="1" lang="en-US" altLang="zh-CN" sz="360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600" i="1">
                <a:latin typeface="Times New Roman" panose="02020603050405020304" pitchFamily="18" charset="0"/>
              </a:rPr>
              <a:t>u</a:t>
            </a:r>
            <a:r>
              <a:rPr kumimoji="1" lang="en-US" altLang="zh-CN" sz="3600" baseline="30000">
                <a:latin typeface="Times New Roman" panose="02020603050405020304" pitchFamily="18" charset="0"/>
              </a:rPr>
              <a:t>2</a:t>
            </a:r>
            <a:r>
              <a:rPr kumimoji="1" lang="en-US" altLang="zh-CN" sz="3600" i="1">
                <a:latin typeface="Times New Roman" panose="02020603050405020304" pitchFamily="18" charset="0"/>
              </a:rPr>
              <a:t> / R</a:t>
            </a:r>
            <a:endParaRPr kumimoji="1" lang="en-US" altLang="zh-CN" sz="3600" i="1">
              <a:latin typeface="Times New Roman" panose="02020603050405020304" pitchFamily="18" charset="0"/>
            </a:endParaRPr>
          </a:p>
        </p:txBody>
      </p:sp>
      <p:sp>
        <p:nvSpPr>
          <p:cNvPr id="204869" name="Text Box 69"/>
          <p:cNvSpPr txBox="1">
            <a:spLocks noChangeArrowheads="1"/>
          </p:cNvSpPr>
          <p:nvPr/>
        </p:nvSpPr>
        <p:spPr bwMode="auto">
          <a:xfrm>
            <a:off x="684213" y="1794463"/>
            <a:ext cx="1308129" cy="523220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Monotype Sorts"/>
              </a:rPr>
              <a:t> </a:t>
            </a: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  <a:sym typeface="Monotype Sorts"/>
              </a:rPr>
              <a:t>功率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" name="Group 76"/>
          <p:cNvGrpSpPr/>
          <p:nvPr/>
        </p:nvGrpSpPr>
        <p:grpSpPr bwMode="auto">
          <a:xfrm>
            <a:off x="539750" y="4152367"/>
            <a:ext cx="3671888" cy="1622425"/>
            <a:chOff x="1610" y="2000"/>
            <a:chExt cx="2540" cy="1176"/>
          </a:xfrm>
        </p:grpSpPr>
        <p:grpSp>
          <p:nvGrpSpPr>
            <p:cNvPr id="29720" name="Group 77"/>
            <p:cNvGrpSpPr/>
            <p:nvPr/>
          </p:nvGrpSpPr>
          <p:grpSpPr bwMode="auto">
            <a:xfrm>
              <a:off x="1928" y="2000"/>
              <a:ext cx="2086" cy="756"/>
              <a:chOff x="1751" y="3333"/>
              <a:chExt cx="1632" cy="605"/>
            </a:xfrm>
          </p:grpSpPr>
          <p:sp>
            <p:nvSpPr>
              <p:cNvPr id="29726" name="Text Box 78"/>
              <p:cNvSpPr txBox="1">
                <a:spLocks noChangeArrowheads="1"/>
              </p:cNvSpPr>
              <p:nvPr/>
            </p:nvSpPr>
            <p:spPr bwMode="auto">
              <a:xfrm>
                <a:off x="2481" y="3333"/>
                <a:ext cx="227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endParaRPr kumimoji="1"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9727" name="Rectangle 79"/>
              <p:cNvSpPr>
                <a:spLocks noChangeArrowheads="1"/>
              </p:cNvSpPr>
              <p:nvPr/>
            </p:nvSpPr>
            <p:spPr bwMode="auto">
              <a:xfrm>
                <a:off x="2327" y="3702"/>
                <a:ext cx="480" cy="236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29728" name="Line 80"/>
              <p:cNvSpPr>
                <a:spLocks noChangeShapeType="1"/>
              </p:cNvSpPr>
              <p:nvPr/>
            </p:nvSpPr>
            <p:spPr bwMode="auto">
              <a:xfrm flipH="1" flipV="1">
                <a:off x="1751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rgbClr val="FFCC00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29" name="Line 81"/>
              <p:cNvSpPr>
                <a:spLocks noChangeShapeType="1"/>
              </p:cNvSpPr>
              <p:nvPr/>
            </p:nvSpPr>
            <p:spPr bwMode="auto">
              <a:xfrm>
                <a:off x="2807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rgbClr val="FFCC00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9721" name="Text Box 82"/>
            <p:cNvSpPr txBox="1">
              <a:spLocks noChangeArrowheads="1"/>
            </p:cNvSpPr>
            <p:nvPr/>
          </p:nvSpPr>
          <p:spPr bwMode="auto">
            <a:xfrm>
              <a:off x="2744" y="2756"/>
              <a:ext cx="490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9722" name="AutoShape 83"/>
            <p:cNvSpPr>
              <a:spLocks noChangeArrowheads="1"/>
            </p:cNvSpPr>
            <p:nvPr/>
          </p:nvSpPr>
          <p:spPr bwMode="auto">
            <a:xfrm>
              <a:off x="1837" y="2347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9723" name="Text Box 84"/>
            <p:cNvSpPr txBox="1">
              <a:spLocks noChangeArrowheads="1"/>
            </p:cNvSpPr>
            <p:nvPr/>
          </p:nvSpPr>
          <p:spPr bwMode="auto">
            <a:xfrm>
              <a:off x="2336" y="2166"/>
              <a:ext cx="363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9724" name="Text Box 85"/>
            <p:cNvSpPr txBox="1">
              <a:spLocks noChangeArrowheads="1"/>
            </p:cNvSpPr>
            <p:nvPr/>
          </p:nvSpPr>
          <p:spPr bwMode="auto">
            <a:xfrm>
              <a:off x="3833" y="2614"/>
              <a:ext cx="317" cy="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4000" b="1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9725" name="Text Box 86"/>
            <p:cNvSpPr txBox="1">
              <a:spLocks noChangeArrowheads="1"/>
            </p:cNvSpPr>
            <p:nvPr/>
          </p:nvSpPr>
          <p:spPr bwMode="auto">
            <a:xfrm>
              <a:off x="1610" y="2615"/>
              <a:ext cx="589" cy="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4000" b="1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400" b="1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6" name="Group 111"/>
          <p:cNvGrpSpPr/>
          <p:nvPr/>
        </p:nvGrpSpPr>
        <p:grpSpPr bwMode="auto">
          <a:xfrm>
            <a:off x="395288" y="5952592"/>
            <a:ext cx="1644650" cy="850900"/>
            <a:chOff x="385" y="3022"/>
            <a:chExt cx="1036" cy="536"/>
          </a:xfrm>
        </p:grpSpPr>
        <p:pic>
          <p:nvPicPr>
            <p:cNvPr id="29718" name="Picture 112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19" name="Text Box 113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7" name="Group 117"/>
          <p:cNvGrpSpPr/>
          <p:nvPr/>
        </p:nvGrpSpPr>
        <p:grpSpPr bwMode="auto">
          <a:xfrm>
            <a:off x="468313" y="2496604"/>
            <a:ext cx="3671887" cy="1622425"/>
            <a:chOff x="1610" y="2000"/>
            <a:chExt cx="2540" cy="1176"/>
          </a:xfrm>
        </p:grpSpPr>
        <p:grpSp>
          <p:nvGrpSpPr>
            <p:cNvPr id="29708" name="Group 118"/>
            <p:cNvGrpSpPr/>
            <p:nvPr/>
          </p:nvGrpSpPr>
          <p:grpSpPr bwMode="auto">
            <a:xfrm>
              <a:off x="1928" y="2000"/>
              <a:ext cx="2086" cy="756"/>
              <a:chOff x="1751" y="3333"/>
              <a:chExt cx="1632" cy="605"/>
            </a:xfrm>
          </p:grpSpPr>
          <p:sp>
            <p:nvSpPr>
              <p:cNvPr id="29714" name="Text Box 119"/>
              <p:cNvSpPr txBox="1">
                <a:spLocks noChangeArrowheads="1"/>
              </p:cNvSpPr>
              <p:nvPr/>
            </p:nvSpPr>
            <p:spPr bwMode="auto">
              <a:xfrm>
                <a:off x="2481" y="3333"/>
                <a:ext cx="227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endParaRPr kumimoji="1"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9715" name="Rectangle 120"/>
              <p:cNvSpPr>
                <a:spLocks noChangeArrowheads="1"/>
              </p:cNvSpPr>
              <p:nvPr/>
            </p:nvSpPr>
            <p:spPr bwMode="auto">
              <a:xfrm>
                <a:off x="2327" y="3702"/>
                <a:ext cx="480" cy="236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29716" name="Line 121"/>
              <p:cNvSpPr>
                <a:spLocks noChangeShapeType="1"/>
              </p:cNvSpPr>
              <p:nvPr/>
            </p:nvSpPr>
            <p:spPr bwMode="auto">
              <a:xfrm flipH="1" flipV="1">
                <a:off x="1751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rgbClr val="FFCC00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17" name="Line 122"/>
              <p:cNvSpPr>
                <a:spLocks noChangeShapeType="1"/>
              </p:cNvSpPr>
              <p:nvPr/>
            </p:nvSpPr>
            <p:spPr bwMode="auto">
              <a:xfrm>
                <a:off x="2807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rgbClr val="FFCC00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9709" name="Text Box 123"/>
            <p:cNvSpPr txBox="1">
              <a:spLocks noChangeArrowheads="1"/>
            </p:cNvSpPr>
            <p:nvPr/>
          </p:nvSpPr>
          <p:spPr bwMode="auto">
            <a:xfrm>
              <a:off x="2744" y="2756"/>
              <a:ext cx="490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9710" name="AutoShape 124"/>
            <p:cNvSpPr>
              <a:spLocks noChangeArrowheads="1"/>
            </p:cNvSpPr>
            <p:nvPr/>
          </p:nvSpPr>
          <p:spPr bwMode="auto">
            <a:xfrm>
              <a:off x="1837" y="2347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9711" name="Text Box 125"/>
            <p:cNvSpPr txBox="1">
              <a:spLocks noChangeArrowheads="1"/>
            </p:cNvSpPr>
            <p:nvPr/>
          </p:nvSpPr>
          <p:spPr bwMode="auto">
            <a:xfrm>
              <a:off x="2336" y="2166"/>
              <a:ext cx="363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9712" name="Text Box 126"/>
            <p:cNvSpPr txBox="1">
              <a:spLocks noChangeArrowheads="1"/>
            </p:cNvSpPr>
            <p:nvPr/>
          </p:nvSpPr>
          <p:spPr bwMode="auto">
            <a:xfrm>
              <a:off x="3833" y="2614"/>
              <a:ext cx="317" cy="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4000" b="1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400" b="1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9713" name="Text Box 127"/>
            <p:cNvSpPr txBox="1">
              <a:spLocks noChangeArrowheads="1"/>
            </p:cNvSpPr>
            <p:nvPr/>
          </p:nvSpPr>
          <p:spPr bwMode="auto">
            <a:xfrm>
              <a:off x="1610" y="2615"/>
              <a:ext cx="589" cy="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4000" b="1">
                  <a:latin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41" name="Text Box 68"/>
          <p:cNvSpPr txBox="1">
            <a:spLocks noChangeArrowheads="1"/>
          </p:cNvSpPr>
          <p:nvPr/>
        </p:nvSpPr>
        <p:spPr bwMode="auto">
          <a:xfrm>
            <a:off x="4356100" y="2256892"/>
            <a:ext cx="403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i="1">
                <a:latin typeface="Times New Roman" panose="02020603050405020304" pitchFamily="18" charset="0"/>
                <a:sym typeface="Symbol" panose="05050102010706020507" pitchFamily="18" charset="2"/>
              </a:rPr>
              <a:t>吸收（消耗）的功率：</a:t>
            </a:r>
            <a:endParaRPr kumimoji="1" lang="en-US" altLang="zh-CN" sz="2000" i="1">
              <a:latin typeface="Times New Roman" panose="02020603050405020304" pitchFamily="18" charset="0"/>
            </a:endParaRPr>
          </a:p>
        </p:txBody>
      </p:sp>
      <p:sp>
        <p:nvSpPr>
          <p:cNvPr id="42" name="Text Box 68"/>
          <p:cNvSpPr txBox="1">
            <a:spLocks noChangeArrowheads="1"/>
          </p:cNvSpPr>
          <p:nvPr/>
        </p:nvSpPr>
        <p:spPr bwMode="auto">
          <a:xfrm>
            <a:off x="4356100" y="3865029"/>
            <a:ext cx="403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i="1">
                <a:latin typeface="Times New Roman" panose="02020603050405020304" pitchFamily="18" charset="0"/>
                <a:sym typeface="Symbol" panose="05050102010706020507" pitchFamily="18" charset="2"/>
              </a:rPr>
              <a:t>释放（输出）的功率：</a:t>
            </a:r>
            <a:endParaRPr kumimoji="1" lang="en-US" altLang="zh-CN" sz="2000" i="1">
              <a:latin typeface="Times New Roman" panose="02020603050405020304" pitchFamily="18" charset="0"/>
            </a:endParaRPr>
          </a:p>
        </p:txBody>
      </p:sp>
      <p:sp>
        <p:nvSpPr>
          <p:cNvPr id="35" name="矩形 4"/>
          <p:cNvSpPr>
            <a:spLocks noChangeArrowheads="1"/>
          </p:cNvSpPr>
          <p:nvPr/>
        </p:nvSpPr>
        <p:spPr bwMode="auto">
          <a:xfrm>
            <a:off x="60650" y="911154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1. 4. 3.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功率和能量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0" y="7938"/>
            <a:ext cx="2987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1.4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电阻元件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2"/>
          <p:cNvGrpSpPr/>
          <p:nvPr/>
        </p:nvGrpSpPr>
        <p:grpSpPr bwMode="auto">
          <a:xfrm>
            <a:off x="6687503" y="4449235"/>
            <a:ext cx="2305050" cy="2160588"/>
            <a:chOff x="4059" y="1752"/>
            <a:chExt cx="1452" cy="1361"/>
          </a:xfrm>
        </p:grpSpPr>
        <p:sp>
          <p:nvSpPr>
            <p:cNvPr id="30774" name="Line 63"/>
            <p:cNvSpPr>
              <a:spLocks noChangeShapeType="1"/>
            </p:cNvSpPr>
            <p:nvPr/>
          </p:nvSpPr>
          <p:spPr bwMode="auto">
            <a:xfrm>
              <a:off x="4059" y="2473"/>
              <a:ext cx="12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775" name="Line 64"/>
            <p:cNvSpPr>
              <a:spLocks noChangeShapeType="1"/>
            </p:cNvSpPr>
            <p:nvPr/>
          </p:nvSpPr>
          <p:spPr bwMode="auto">
            <a:xfrm>
              <a:off x="4604" y="1872"/>
              <a:ext cx="0" cy="1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776" name="Text Box 65"/>
            <p:cNvSpPr txBox="1">
              <a:spLocks noChangeArrowheads="1"/>
            </p:cNvSpPr>
            <p:nvPr/>
          </p:nvSpPr>
          <p:spPr bwMode="auto">
            <a:xfrm>
              <a:off x="4639" y="1752"/>
              <a:ext cx="21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0777" name="Text Box 66"/>
            <p:cNvSpPr txBox="1">
              <a:spLocks noChangeArrowheads="1"/>
            </p:cNvSpPr>
            <p:nvPr/>
          </p:nvSpPr>
          <p:spPr bwMode="auto">
            <a:xfrm>
              <a:off x="5293" y="2352"/>
              <a:ext cx="2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06850" name="Text Box 2"/>
          <p:cNvSpPr txBox="1">
            <a:spLocks noChangeArrowheads="1"/>
          </p:cNvSpPr>
          <p:nvPr/>
        </p:nvSpPr>
        <p:spPr bwMode="auto">
          <a:xfrm>
            <a:off x="2268538" y="1064685"/>
            <a:ext cx="51831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2800" baseline="-25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到 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 pitchFamily="49" charset="-122"/>
              </a:rPr>
              <a:t>t 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电阻消耗的能量：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851" name="Object 3"/>
              <p:cNvSpPr txBox="1"/>
              <p:nvPr/>
            </p:nvSpPr>
            <p:spPr bwMode="auto">
              <a:xfrm>
                <a:off x="2555876" y="1568573"/>
                <a:ext cx="3214685" cy="9445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nary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𝑢𝑖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685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876" y="1568573"/>
                <a:ext cx="3214685" cy="944562"/>
              </a:xfrm>
              <a:prstGeom prst="rect">
                <a:avLst/>
              </a:prstGeom>
              <a:blipFill rotWithShape="1">
                <a:blip r:embed="rId1"/>
                <a:stretch>
                  <a:fillRect t="-13" r="10" b="-8526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866" name="Text Box 18"/>
          <p:cNvSpPr txBox="1">
            <a:spLocks noChangeArrowheads="1"/>
          </p:cNvSpPr>
          <p:nvPr/>
        </p:nvSpPr>
        <p:spPr bwMode="auto">
          <a:xfrm>
            <a:off x="513080" y="2068789"/>
            <a:ext cx="3889375" cy="523220"/>
          </a:xfrm>
          <a:prstGeom prst="rect">
            <a:avLst/>
          </a:prstGeom>
          <a:noFill/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1.4.4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电阻的开路与短路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6873" name="Text Box 25"/>
          <p:cNvSpPr txBox="1">
            <a:spLocks noChangeArrowheads="1"/>
          </p:cNvSpPr>
          <p:nvPr/>
        </p:nvSpPr>
        <p:spPr bwMode="auto">
          <a:xfrm>
            <a:off x="684213" y="993248"/>
            <a:ext cx="1366837" cy="547687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能量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6875" name="Text Box 27"/>
          <p:cNvSpPr txBox="1">
            <a:spLocks noChangeArrowheads="1"/>
          </p:cNvSpPr>
          <p:nvPr/>
        </p:nvSpPr>
        <p:spPr bwMode="auto">
          <a:xfrm>
            <a:off x="2950370" y="4945372"/>
            <a:ext cx="17287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短路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06876" name="Object 28"/>
          <p:cNvGraphicFramePr>
            <a:graphicFrameLocks noChangeAspect="1"/>
          </p:cNvGraphicFramePr>
          <p:nvPr/>
        </p:nvGraphicFramePr>
        <p:xfrm>
          <a:off x="2951958" y="5593072"/>
          <a:ext cx="241458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2" name="公式" r:id="rId2" imgW="861060" imgH="130810" progId="Equation.3">
                  <p:embed/>
                </p:oleObj>
              </mc:Choice>
              <mc:Fallback>
                <p:oleObj name="公式" r:id="rId2" imgW="861060" imgH="13081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958" y="5593072"/>
                        <a:ext cx="2414587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77" name="AutoShape 29"/>
          <p:cNvSpPr>
            <a:spLocks noChangeArrowheads="1"/>
          </p:cNvSpPr>
          <p:nvPr/>
        </p:nvSpPr>
        <p:spPr bwMode="auto">
          <a:xfrm>
            <a:off x="2843213" y="4377798"/>
            <a:ext cx="576262" cy="144462"/>
          </a:xfrm>
          <a:prstGeom prst="rightArrow">
            <a:avLst>
              <a:gd name="adj1" fmla="val 50000"/>
              <a:gd name="adj2" fmla="val 99726"/>
            </a:avLst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06879" name="Object 31"/>
          <p:cNvGraphicFramePr>
            <a:graphicFrameLocks noChangeAspect="1"/>
          </p:cNvGraphicFramePr>
          <p:nvPr/>
        </p:nvGraphicFramePr>
        <p:xfrm>
          <a:off x="3467895" y="6096310"/>
          <a:ext cx="31559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3" name="公式" r:id="rId4" imgW="1146175" imgH="130810" progId="Equation.3">
                  <p:embed/>
                </p:oleObj>
              </mc:Choice>
              <mc:Fallback>
                <p:oleObj name="公式" r:id="rId4" imgW="1146175" imgH="13081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895" y="6096310"/>
                        <a:ext cx="31559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2843213" y="3080810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开路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06881" name="Object 33"/>
          <p:cNvGraphicFramePr>
            <a:graphicFrameLocks noChangeAspect="1"/>
          </p:cNvGraphicFramePr>
          <p:nvPr/>
        </p:nvGraphicFramePr>
        <p:xfrm>
          <a:off x="2916238" y="3657073"/>
          <a:ext cx="2493962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4" name="公式" r:id="rId6" imgW="861060" imgH="130810" progId="Equation.3">
                  <p:embed/>
                </p:oleObj>
              </mc:Choice>
              <mc:Fallback>
                <p:oleObj name="公式" r:id="rId6" imgW="861060" imgH="13081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657073"/>
                        <a:ext cx="2493962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82" name="AutoShape 34"/>
          <p:cNvSpPr>
            <a:spLocks noChangeArrowheads="1"/>
          </p:cNvSpPr>
          <p:nvPr/>
        </p:nvSpPr>
        <p:spPr bwMode="auto">
          <a:xfrm>
            <a:off x="2877345" y="6240772"/>
            <a:ext cx="576263" cy="144463"/>
          </a:xfrm>
          <a:prstGeom prst="rightArrow">
            <a:avLst>
              <a:gd name="adj1" fmla="val 50000"/>
              <a:gd name="adj2" fmla="val 99725"/>
            </a:avLst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06883" name="Object 35"/>
          <p:cNvGraphicFramePr>
            <a:graphicFrameLocks noChangeAspect="1"/>
          </p:cNvGraphicFramePr>
          <p:nvPr/>
        </p:nvGraphicFramePr>
        <p:xfrm>
          <a:off x="3492500" y="4233335"/>
          <a:ext cx="29924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5" name="公式" r:id="rId8" imgW="1146175" imgH="130810" progId="Equation.3">
                  <p:embed/>
                </p:oleObj>
              </mc:Choice>
              <mc:Fallback>
                <p:oleObj name="公式" r:id="rId8" imgW="1146175" imgH="13081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233335"/>
                        <a:ext cx="2992438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4"/>
          <p:cNvGrpSpPr/>
          <p:nvPr/>
        </p:nvGrpSpPr>
        <p:grpSpPr bwMode="auto">
          <a:xfrm>
            <a:off x="6616065" y="2072748"/>
            <a:ext cx="2305050" cy="2160587"/>
            <a:chOff x="4059" y="1752"/>
            <a:chExt cx="1452" cy="1361"/>
          </a:xfrm>
        </p:grpSpPr>
        <p:sp>
          <p:nvSpPr>
            <p:cNvPr id="30770" name="Line 39"/>
            <p:cNvSpPr>
              <a:spLocks noChangeShapeType="1"/>
            </p:cNvSpPr>
            <p:nvPr/>
          </p:nvSpPr>
          <p:spPr bwMode="auto">
            <a:xfrm>
              <a:off x="4059" y="2473"/>
              <a:ext cx="12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771" name="Line 40"/>
            <p:cNvSpPr>
              <a:spLocks noChangeShapeType="1"/>
            </p:cNvSpPr>
            <p:nvPr/>
          </p:nvSpPr>
          <p:spPr bwMode="auto">
            <a:xfrm>
              <a:off x="4604" y="1872"/>
              <a:ext cx="0" cy="1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772" name="Text Box 42"/>
            <p:cNvSpPr txBox="1">
              <a:spLocks noChangeArrowheads="1"/>
            </p:cNvSpPr>
            <p:nvPr/>
          </p:nvSpPr>
          <p:spPr bwMode="auto">
            <a:xfrm>
              <a:off x="4639" y="1752"/>
              <a:ext cx="21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0773" name="Text Box 43"/>
            <p:cNvSpPr txBox="1">
              <a:spLocks noChangeArrowheads="1"/>
            </p:cNvSpPr>
            <p:nvPr/>
          </p:nvSpPr>
          <p:spPr bwMode="auto">
            <a:xfrm>
              <a:off x="5293" y="2352"/>
              <a:ext cx="2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06893" name="Line 45"/>
          <p:cNvSpPr>
            <a:spLocks noChangeShapeType="1"/>
          </p:cNvSpPr>
          <p:nvPr/>
        </p:nvSpPr>
        <p:spPr bwMode="auto">
          <a:xfrm>
            <a:off x="7119303" y="5600173"/>
            <a:ext cx="93503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894" name="Line 46"/>
          <p:cNvSpPr>
            <a:spLocks noChangeShapeType="1"/>
          </p:cNvSpPr>
          <p:nvPr/>
        </p:nvSpPr>
        <p:spPr bwMode="auto">
          <a:xfrm flipV="1">
            <a:off x="7479665" y="2722035"/>
            <a:ext cx="0" cy="10795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6" name="Group 67"/>
          <p:cNvGrpSpPr/>
          <p:nvPr/>
        </p:nvGrpSpPr>
        <p:grpSpPr bwMode="auto">
          <a:xfrm>
            <a:off x="512763" y="3215748"/>
            <a:ext cx="1497012" cy="965200"/>
            <a:chOff x="3118" y="1266"/>
            <a:chExt cx="1139" cy="1573"/>
          </a:xfrm>
        </p:grpSpPr>
        <p:sp>
          <p:nvSpPr>
            <p:cNvPr id="30760" name="Text Box 68"/>
            <p:cNvSpPr txBox="1">
              <a:spLocks noChangeArrowheads="1"/>
            </p:cNvSpPr>
            <p:nvPr/>
          </p:nvSpPr>
          <p:spPr bwMode="auto">
            <a:xfrm>
              <a:off x="3948" y="1719"/>
              <a:ext cx="305" cy="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R</a:t>
              </a:r>
              <a:endParaRPr kumimoji="1"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30761" name="Text Box 69"/>
            <p:cNvSpPr txBox="1">
              <a:spLocks noChangeArrowheads="1"/>
            </p:cNvSpPr>
            <p:nvPr/>
          </p:nvSpPr>
          <p:spPr bwMode="auto">
            <a:xfrm>
              <a:off x="4042" y="1266"/>
              <a:ext cx="215" cy="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i</a:t>
              </a:r>
              <a:endParaRPr kumimoji="1"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30762" name="Text Box 70"/>
            <p:cNvSpPr txBox="1">
              <a:spLocks noChangeArrowheads="1"/>
            </p:cNvSpPr>
            <p:nvPr/>
          </p:nvSpPr>
          <p:spPr bwMode="auto">
            <a:xfrm>
              <a:off x="3181" y="1538"/>
              <a:ext cx="275" cy="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u</a:t>
              </a:r>
              <a:endParaRPr kumimoji="1"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30763" name="Rectangle 71"/>
            <p:cNvSpPr>
              <a:spLocks noChangeArrowheads="1"/>
            </p:cNvSpPr>
            <p:nvPr/>
          </p:nvSpPr>
          <p:spPr bwMode="auto">
            <a:xfrm rot="5400000">
              <a:off x="2970" y="1455"/>
              <a:ext cx="691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CommonBullets"/>
                </a:rPr>
                <a:t>+</a:t>
              </a:r>
              <a:endParaRPr kumimoji="1" lang="en-US" altLang="zh-CN" sz="2800" i="1">
                <a:latin typeface="Times New Roman" panose="02020603050405020304" pitchFamily="18" charset="0"/>
                <a:sym typeface="CommonBullets"/>
              </a:endParaRPr>
            </a:p>
          </p:txBody>
        </p:sp>
        <p:sp>
          <p:nvSpPr>
            <p:cNvPr id="30764" name="Line 72"/>
            <p:cNvSpPr>
              <a:spLocks noChangeShapeType="1"/>
            </p:cNvSpPr>
            <p:nvPr/>
          </p:nvSpPr>
          <p:spPr bwMode="auto">
            <a:xfrm rot="16200000" flipV="1">
              <a:off x="3401" y="2047"/>
              <a:ext cx="1043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5" name="Rectangle 73"/>
            <p:cNvSpPr>
              <a:spLocks noChangeArrowheads="1"/>
            </p:cNvSpPr>
            <p:nvPr/>
          </p:nvSpPr>
          <p:spPr bwMode="auto">
            <a:xfrm>
              <a:off x="3153" y="1993"/>
              <a:ext cx="323" cy="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CommonBullets"/>
                </a:rPr>
                <a:t>–</a:t>
              </a:r>
              <a:endParaRPr kumimoji="1" lang="en-US" altLang="zh-CN" sz="2800" i="1">
                <a:latin typeface="Times New Roman" panose="02020603050405020304" pitchFamily="18" charset="0"/>
                <a:sym typeface="CommonBullets"/>
              </a:endParaRPr>
            </a:p>
          </p:txBody>
        </p:sp>
        <p:sp>
          <p:nvSpPr>
            <p:cNvPr id="30766" name="Line 74"/>
            <p:cNvSpPr>
              <a:spLocks noChangeShapeType="1"/>
            </p:cNvSpPr>
            <p:nvPr/>
          </p:nvSpPr>
          <p:spPr bwMode="auto">
            <a:xfrm>
              <a:off x="4014" y="1525"/>
              <a:ext cx="0" cy="385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67" name="Line 75"/>
            <p:cNvSpPr>
              <a:spLocks noChangeShapeType="1"/>
            </p:cNvSpPr>
            <p:nvPr/>
          </p:nvSpPr>
          <p:spPr bwMode="auto">
            <a:xfrm>
              <a:off x="3288" y="2568"/>
              <a:ext cx="63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68" name="Line 76"/>
            <p:cNvSpPr>
              <a:spLocks noChangeShapeType="1"/>
            </p:cNvSpPr>
            <p:nvPr/>
          </p:nvSpPr>
          <p:spPr bwMode="auto">
            <a:xfrm>
              <a:off x="3288" y="1525"/>
              <a:ext cx="63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69" name="Rectangle 77"/>
            <p:cNvSpPr>
              <a:spLocks noChangeArrowheads="1"/>
            </p:cNvSpPr>
            <p:nvPr/>
          </p:nvSpPr>
          <p:spPr bwMode="auto">
            <a:xfrm>
              <a:off x="3833" y="1979"/>
              <a:ext cx="136" cy="317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7" name="Group 78"/>
          <p:cNvGrpSpPr/>
          <p:nvPr/>
        </p:nvGrpSpPr>
        <p:grpSpPr bwMode="auto">
          <a:xfrm>
            <a:off x="468313" y="4385735"/>
            <a:ext cx="1439862" cy="998538"/>
            <a:chOff x="2880" y="890"/>
            <a:chExt cx="1452" cy="1594"/>
          </a:xfrm>
        </p:grpSpPr>
        <p:sp>
          <p:nvSpPr>
            <p:cNvPr id="30749" name="Rectangle 79"/>
            <p:cNvSpPr>
              <a:spLocks noChangeArrowheads="1"/>
            </p:cNvSpPr>
            <p:nvPr/>
          </p:nvSpPr>
          <p:spPr bwMode="auto">
            <a:xfrm>
              <a:off x="2880" y="890"/>
              <a:ext cx="1452" cy="15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pSp>
          <p:nvGrpSpPr>
            <p:cNvPr id="30750" name="Group 80"/>
            <p:cNvGrpSpPr/>
            <p:nvPr/>
          </p:nvGrpSpPr>
          <p:grpSpPr bwMode="auto">
            <a:xfrm>
              <a:off x="3053" y="961"/>
              <a:ext cx="916" cy="1523"/>
              <a:chOff x="3053" y="961"/>
              <a:chExt cx="916" cy="1523"/>
            </a:xfrm>
          </p:grpSpPr>
          <p:sp>
            <p:nvSpPr>
              <p:cNvPr id="30751" name="Text Box 81"/>
              <p:cNvSpPr txBox="1">
                <a:spLocks noChangeArrowheads="1"/>
              </p:cNvSpPr>
              <p:nvPr/>
            </p:nvSpPr>
            <p:spPr bwMode="auto">
              <a:xfrm>
                <a:off x="3136" y="1199"/>
                <a:ext cx="365" cy="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</a:rPr>
                  <a:t>u</a:t>
                </a:r>
                <a:endParaRPr kumimoji="1"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2" name="Rectangle 82"/>
              <p:cNvSpPr>
                <a:spLocks noChangeArrowheads="1"/>
              </p:cNvSpPr>
              <p:nvPr/>
            </p:nvSpPr>
            <p:spPr bwMode="auto">
              <a:xfrm rot="5400000">
                <a:off x="2977" y="1037"/>
                <a:ext cx="676" cy="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CommonBullets"/>
                  </a:rPr>
                  <a:t>+</a:t>
                </a:r>
                <a:endParaRPr kumimoji="1" lang="en-US" altLang="zh-CN" sz="2800" i="1">
                  <a:latin typeface="Times New Roman" panose="02020603050405020304" pitchFamily="18" charset="0"/>
                  <a:sym typeface="CommonBullets"/>
                </a:endParaRPr>
              </a:p>
            </p:txBody>
          </p:sp>
          <p:sp>
            <p:nvSpPr>
              <p:cNvPr id="30753" name="Line 83"/>
              <p:cNvSpPr>
                <a:spLocks noChangeShapeType="1"/>
              </p:cNvSpPr>
              <p:nvPr/>
            </p:nvSpPr>
            <p:spPr bwMode="auto">
              <a:xfrm rot="16200000" flipV="1">
                <a:off x="3771" y="1329"/>
                <a:ext cx="303" cy="0"/>
              </a:xfrm>
              <a:prstGeom prst="line">
                <a:avLst/>
              </a:prstGeom>
              <a:noFill/>
              <a:ln w="28575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54" name="Rectangle 84"/>
              <p:cNvSpPr>
                <a:spLocks noChangeArrowheads="1"/>
              </p:cNvSpPr>
              <p:nvPr/>
            </p:nvSpPr>
            <p:spPr bwMode="auto">
              <a:xfrm>
                <a:off x="3130" y="1655"/>
                <a:ext cx="365" cy="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CommonBullets"/>
                  </a:rPr>
                  <a:t>–</a:t>
                </a:r>
                <a:endParaRPr kumimoji="1" lang="en-US" altLang="zh-CN" sz="2800" i="1">
                  <a:latin typeface="Times New Roman" panose="02020603050405020304" pitchFamily="18" charset="0"/>
                  <a:sym typeface="CommonBullets"/>
                </a:endParaRPr>
              </a:p>
            </p:txBody>
          </p:sp>
          <p:sp>
            <p:nvSpPr>
              <p:cNvPr id="30755" name="Line 85"/>
              <p:cNvSpPr>
                <a:spLocks noChangeShapeType="1"/>
              </p:cNvSpPr>
              <p:nvPr/>
            </p:nvSpPr>
            <p:spPr bwMode="auto">
              <a:xfrm>
                <a:off x="3288" y="2220"/>
                <a:ext cx="636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756" name="Line 86"/>
              <p:cNvSpPr>
                <a:spLocks noChangeShapeType="1"/>
              </p:cNvSpPr>
              <p:nvPr/>
            </p:nvSpPr>
            <p:spPr bwMode="auto">
              <a:xfrm>
                <a:off x="3288" y="1177"/>
                <a:ext cx="635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757" name="Oval 87" descr="斜纹布"/>
              <p:cNvSpPr>
                <a:spLocks noChangeArrowheads="1"/>
              </p:cNvSpPr>
              <p:nvPr/>
            </p:nvSpPr>
            <p:spPr bwMode="auto">
              <a:xfrm>
                <a:off x="3878" y="1480"/>
                <a:ext cx="91" cy="90"/>
              </a:xfrm>
              <a:prstGeom prst="ellipse">
                <a:avLst/>
              </a:prstGeom>
              <a:noFill/>
              <a:ln w="28575" cap="sq" algn="ctr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0758" name="Line 88"/>
              <p:cNvSpPr>
                <a:spLocks noChangeShapeType="1"/>
              </p:cNvSpPr>
              <p:nvPr/>
            </p:nvSpPr>
            <p:spPr bwMode="auto">
              <a:xfrm rot="16200000" flipV="1">
                <a:off x="3787" y="2069"/>
                <a:ext cx="272" cy="0"/>
              </a:xfrm>
              <a:prstGeom prst="line">
                <a:avLst/>
              </a:prstGeom>
              <a:noFill/>
              <a:ln w="28575" cap="sq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59" name="Oval 89" descr="斜纹布"/>
              <p:cNvSpPr>
                <a:spLocks noChangeArrowheads="1"/>
              </p:cNvSpPr>
              <p:nvPr/>
            </p:nvSpPr>
            <p:spPr bwMode="auto">
              <a:xfrm>
                <a:off x="3878" y="1843"/>
                <a:ext cx="91" cy="90"/>
              </a:xfrm>
              <a:prstGeom prst="ellipse">
                <a:avLst/>
              </a:prstGeom>
              <a:noFill/>
              <a:ln w="28575" cap="sq" algn="ctr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</p:grpSp>
      <p:grpSp>
        <p:nvGrpSpPr>
          <p:cNvPr id="9" name="Group 90"/>
          <p:cNvGrpSpPr/>
          <p:nvPr/>
        </p:nvGrpSpPr>
        <p:grpSpPr bwMode="auto">
          <a:xfrm>
            <a:off x="539750" y="5746223"/>
            <a:ext cx="1439863" cy="1050925"/>
            <a:chOff x="2381" y="1570"/>
            <a:chExt cx="1452" cy="1588"/>
          </a:xfrm>
        </p:grpSpPr>
        <p:sp>
          <p:nvSpPr>
            <p:cNvPr id="30743" name="Rectangle 91"/>
            <p:cNvSpPr>
              <a:spLocks noChangeArrowheads="1"/>
            </p:cNvSpPr>
            <p:nvPr/>
          </p:nvSpPr>
          <p:spPr bwMode="auto">
            <a:xfrm>
              <a:off x="2381" y="1570"/>
              <a:ext cx="1452" cy="15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0744" name="Text Box 92"/>
            <p:cNvSpPr txBox="1">
              <a:spLocks noChangeArrowheads="1"/>
            </p:cNvSpPr>
            <p:nvPr/>
          </p:nvSpPr>
          <p:spPr bwMode="auto">
            <a:xfrm>
              <a:off x="3053" y="1702"/>
              <a:ext cx="285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i</a:t>
              </a:r>
              <a:endParaRPr kumimoji="1"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30745" name="Line 93"/>
            <p:cNvSpPr>
              <a:spLocks noChangeShapeType="1"/>
            </p:cNvSpPr>
            <p:nvPr/>
          </p:nvSpPr>
          <p:spPr bwMode="auto">
            <a:xfrm rot="16200000" flipV="1">
              <a:off x="2909" y="2372"/>
              <a:ext cx="1029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6" name="Line 94"/>
            <p:cNvSpPr>
              <a:spLocks noChangeShapeType="1"/>
            </p:cNvSpPr>
            <p:nvPr/>
          </p:nvSpPr>
          <p:spPr bwMode="auto">
            <a:xfrm>
              <a:off x="2789" y="2900"/>
              <a:ext cx="63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7" name="Line 95"/>
            <p:cNvSpPr>
              <a:spLocks noChangeShapeType="1"/>
            </p:cNvSpPr>
            <p:nvPr/>
          </p:nvSpPr>
          <p:spPr bwMode="auto">
            <a:xfrm>
              <a:off x="2789" y="1857"/>
              <a:ext cx="63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8" name="Line 96"/>
            <p:cNvSpPr>
              <a:spLocks noChangeShapeType="1"/>
            </p:cNvSpPr>
            <p:nvPr/>
          </p:nvSpPr>
          <p:spPr bwMode="auto">
            <a:xfrm>
              <a:off x="3334" y="1933"/>
              <a:ext cx="0" cy="363"/>
            </a:xfrm>
            <a:prstGeom prst="line">
              <a:avLst/>
            </a:prstGeom>
            <a:noFill/>
            <a:ln w="38100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6945" name="Text Box 97" descr="斜纹布"/>
          <p:cNvSpPr txBox="1">
            <a:spLocks noChangeArrowheads="1"/>
          </p:cNvSpPr>
          <p:nvPr/>
        </p:nvSpPr>
        <p:spPr bwMode="auto">
          <a:xfrm>
            <a:off x="7120890" y="3153835"/>
            <a:ext cx="360363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6946" name="Text Box 98" descr="斜纹布"/>
          <p:cNvSpPr txBox="1">
            <a:spLocks noChangeArrowheads="1"/>
          </p:cNvSpPr>
          <p:nvPr/>
        </p:nvSpPr>
        <p:spPr bwMode="auto">
          <a:xfrm>
            <a:off x="7190740" y="5528735"/>
            <a:ext cx="360363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0" y="7938"/>
            <a:ext cx="2987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1.4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电阻元件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www.henlito.com/upload/images/editorUp/2010/05/d2a79ad9a96b491a9489cc53a9b8565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241" y="922866"/>
            <a:ext cx="5089913" cy="547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矩形 2"/>
          <p:cNvSpPr>
            <a:spLocks noChangeArrowheads="1"/>
          </p:cNvSpPr>
          <p:nvPr/>
        </p:nvSpPr>
        <p:spPr bwMode="auto">
          <a:xfrm>
            <a:off x="377825" y="1307569"/>
            <a:ext cx="24130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图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9 </a:t>
            </a:r>
            <a:r>
              <a:rPr lang="zh-CN" altLang="en-US" sz="2000" b="1" dirty="0"/>
              <a:t>普通电阻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 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图</a:t>
            </a:r>
            <a:r>
              <a:rPr lang="en-US" altLang="zh-CN" sz="2000" b="1" dirty="0"/>
              <a:t>2 </a:t>
            </a:r>
            <a:r>
              <a:rPr lang="zh-CN" altLang="en-US" sz="2000" b="1" dirty="0"/>
              <a:t>电阻排 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图</a:t>
            </a:r>
            <a:r>
              <a:rPr lang="en-US" altLang="zh-CN" sz="2000" b="1" dirty="0"/>
              <a:t>3 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 贴片电阻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图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10 </a:t>
            </a:r>
            <a:r>
              <a:rPr lang="zh-CN" altLang="en-US" sz="2000" b="1" dirty="0"/>
              <a:t>水泥电阻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图</a:t>
            </a:r>
            <a:r>
              <a:rPr lang="en-US" altLang="zh-CN" sz="2000" b="1" dirty="0"/>
              <a:t>6 </a:t>
            </a:r>
            <a:r>
              <a:rPr lang="zh-CN" altLang="en-US" sz="2000" b="1" dirty="0"/>
              <a:t>功率电阻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图</a:t>
            </a:r>
            <a:r>
              <a:rPr lang="en-US" altLang="zh-CN" sz="2000" b="1" dirty="0"/>
              <a:t>7 </a:t>
            </a:r>
            <a:r>
              <a:rPr lang="zh-CN" altLang="en-US" sz="2000" b="1" dirty="0"/>
              <a:t>变阻器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图</a:t>
            </a:r>
            <a:r>
              <a:rPr lang="en-US" altLang="zh-CN" sz="2000" b="1" dirty="0"/>
              <a:t>8 </a:t>
            </a:r>
            <a:r>
              <a:rPr lang="zh-CN" altLang="en-US" sz="2000" b="1" dirty="0"/>
              <a:t>柱形贴片电阻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图</a:t>
            </a:r>
            <a:r>
              <a:rPr lang="en-US" altLang="zh-CN" sz="2000" b="1" dirty="0"/>
              <a:t>11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12 </a:t>
            </a:r>
            <a:r>
              <a:rPr lang="zh-CN" altLang="en-US" sz="2000" b="1" dirty="0"/>
              <a:t>光敏电阻</a:t>
            </a:r>
            <a:endParaRPr lang="zh-CN" altLang="en-US" sz="2000" b="1" dirty="0"/>
          </a:p>
        </p:txBody>
      </p:sp>
      <p:sp>
        <p:nvSpPr>
          <p:cNvPr id="31748" name="Text Box 9"/>
          <p:cNvSpPr txBox="1">
            <a:spLocks noChangeArrowheads="1"/>
          </p:cNvSpPr>
          <p:nvPr/>
        </p:nvSpPr>
        <p:spPr bwMode="auto">
          <a:xfrm>
            <a:off x="468313" y="6338888"/>
            <a:ext cx="2232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实际电阻器</a:t>
            </a:r>
            <a:endParaRPr kumimoji="1" lang="zh-CN" altLang="en-US" sz="2800" b="1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7938"/>
            <a:ext cx="2987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1.4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电阻元件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jg1-2-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0" y="1193111"/>
            <a:ext cx="7444845" cy="476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 Box 9"/>
          <p:cNvSpPr txBox="1">
            <a:spLocks noChangeArrowheads="1"/>
          </p:cNvSpPr>
          <p:nvPr/>
        </p:nvSpPr>
        <p:spPr bwMode="auto">
          <a:xfrm>
            <a:off x="2771775" y="6092825"/>
            <a:ext cx="3384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实际电阻性元件</a:t>
            </a:r>
            <a:endParaRPr kumimoji="1" lang="zh-CN" altLang="en-US" sz="2800" b="1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7938"/>
            <a:ext cx="2987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1.4 </a:t>
            </a:r>
            <a:r>
              <a:rPr kumimoji="1" lang="zh-CN" altLang="en-US" sz="3600" b="1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电阻元件</a:t>
            </a:r>
            <a:endParaRPr kumimoji="1" lang="zh-CN" altLang="en-US" sz="3600" b="1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5"/>
          <p:cNvSpPr txBox="1">
            <a:spLocks noChangeArrowheads="1"/>
          </p:cNvSpPr>
          <p:nvPr/>
        </p:nvSpPr>
        <p:spPr bwMode="auto">
          <a:xfrm>
            <a:off x="3419475" y="2420938"/>
            <a:ext cx="5472113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476500" indent="-24765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8364" name="Text Box 12"/>
          <p:cNvSpPr txBox="1">
            <a:spLocks noChangeArrowheads="1"/>
          </p:cNvSpPr>
          <p:nvPr/>
        </p:nvSpPr>
        <p:spPr bwMode="auto">
          <a:xfrm>
            <a:off x="1042988" y="4437063"/>
            <a:ext cx="2087562" cy="57626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电路符号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8376" name="Text Box 24"/>
          <p:cNvSpPr txBox="1">
            <a:spLocks noChangeArrowheads="1"/>
          </p:cNvSpPr>
          <p:nvPr/>
        </p:nvSpPr>
        <p:spPr bwMode="auto">
          <a:xfrm>
            <a:off x="1" y="1132504"/>
            <a:ext cx="2997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1.5.1.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理想电压源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8377" name="Text Box 25"/>
          <p:cNvSpPr txBox="1">
            <a:spLocks noChangeArrowheads="1"/>
          </p:cNvSpPr>
          <p:nvPr/>
        </p:nvSpPr>
        <p:spPr bwMode="auto">
          <a:xfrm>
            <a:off x="1042988" y="2349500"/>
            <a:ext cx="1368425" cy="54768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l"/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定义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8378" name="AutoShape 26"/>
          <p:cNvSpPr>
            <a:spLocks noChangeArrowheads="1"/>
          </p:cNvSpPr>
          <p:nvPr/>
        </p:nvSpPr>
        <p:spPr bwMode="auto">
          <a:xfrm>
            <a:off x="2627313" y="2565400"/>
            <a:ext cx="719137" cy="144463"/>
          </a:xfrm>
          <a:prstGeom prst="rightArrow">
            <a:avLst>
              <a:gd name="adj1" fmla="val 50000"/>
              <a:gd name="adj2" fmla="val 124450"/>
            </a:avLst>
          </a:prstGeom>
          <a:solidFill>
            <a:schemeClr val="hlink"/>
          </a:solidFill>
          <a:ln w="9525" algn="ctr">
            <a:solidFill>
              <a:schemeClr val="hlink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2" name="Group 36"/>
          <p:cNvGrpSpPr/>
          <p:nvPr/>
        </p:nvGrpSpPr>
        <p:grpSpPr bwMode="auto">
          <a:xfrm>
            <a:off x="3851275" y="3933825"/>
            <a:ext cx="3382963" cy="2076450"/>
            <a:chOff x="1610" y="2659"/>
            <a:chExt cx="2131" cy="1308"/>
          </a:xfrm>
        </p:grpSpPr>
        <p:sp>
          <p:nvSpPr>
            <p:cNvPr id="34826" name="Text Box 20"/>
            <p:cNvSpPr txBox="1">
              <a:spLocks noChangeArrowheads="1"/>
            </p:cNvSpPr>
            <p:nvPr/>
          </p:nvSpPr>
          <p:spPr bwMode="auto">
            <a:xfrm>
              <a:off x="2200" y="2659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endPara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34827" name="Object 28"/>
            <p:cNvGraphicFramePr>
              <a:graphicFrameLocks noChangeAspect="1"/>
            </p:cNvGraphicFramePr>
            <p:nvPr/>
          </p:nvGraphicFramePr>
          <p:xfrm>
            <a:off x="2471" y="3555"/>
            <a:ext cx="325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3" name="公式" r:id="rId1" imgW="130810" imgH="184150" progId="Equation.3">
                    <p:embed/>
                  </p:oleObj>
                </mc:Choice>
                <mc:Fallback>
                  <p:oleObj name="公式" r:id="rId1" imgW="130810" imgH="18415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1" y="3555"/>
                          <a:ext cx="325" cy="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8" name="Text Box 29"/>
            <p:cNvSpPr txBox="1">
              <a:spLocks noChangeArrowheads="1"/>
            </p:cNvSpPr>
            <p:nvPr/>
          </p:nvSpPr>
          <p:spPr bwMode="auto">
            <a:xfrm>
              <a:off x="1927" y="3385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4829" name="Text Box 30"/>
            <p:cNvSpPr txBox="1">
              <a:spLocks noChangeArrowheads="1"/>
            </p:cNvSpPr>
            <p:nvPr/>
          </p:nvSpPr>
          <p:spPr bwMode="auto">
            <a:xfrm>
              <a:off x="2970" y="3249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4830" name="AutoShape 32"/>
            <p:cNvSpPr>
              <a:spLocks noChangeArrowheads="1"/>
            </p:cNvSpPr>
            <p:nvPr/>
          </p:nvSpPr>
          <p:spPr bwMode="auto">
            <a:xfrm>
              <a:off x="1610" y="3022"/>
              <a:ext cx="680" cy="91"/>
            </a:xfrm>
            <a:prstGeom prst="leftArrow">
              <a:avLst>
                <a:gd name="adj1" fmla="val 50000"/>
                <a:gd name="adj2" fmla="val 186813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pSp>
          <p:nvGrpSpPr>
            <p:cNvPr id="34831" name="Group 35"/>
            <p:cNvGrpSpPr/>
            <p:nvPr/>
          </p:nvGrpSpPr>
          <p:grpSpPr bwMode="auto">
            <a:xfrm>
              <a:off x="1693" y="2985"/>
              <a:ext cx="2048" cy="536"/>
              <a:chOff x="1693" y="2985"/>
              <a:chExt cx="2048" cy="536"/>
            </a:xfrm>
          </p:grpSpPr>
          <p:sp>
            <p:nvSpPr>
              <p:cNvPr id="228375" name="Oval 23"/>
              <p:cNvSpPr>
                <a:spLocks noChangeArrowheads="1"/>
              </p:cNvSpPr>
              <p:nvPr/>
            </p:nvSpPr>
            <p:spPr bwMode="auto">
              <a:xfrm>
                <a:off x="2363" y="2985"/>
                <a:ext cx="547" cy="536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50800">
                <a:solidFill>
                  <a:srgbClr val="FF99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4833" name="Line 17"/>
              <p:cNvSpPr>
                <a:spLocks noChangeShapeType="1"/>
              </p:cNvSpPr>
              <p:nvPr/>
            </p:nvSpPr>
            <p:spPr bwMode="auto">
              <a:xfrm rot="5400000">
                <a:off x="2717" y="2246"/>
                <a:ext cx="0" cy="2048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28401" name="Rectangle 49" descr="斜纹布"/>
          <p:cNvSpPr>
            <a:spLocks noChangeArrowheads="1"/>
          </p:cNvSpPr>
          <p:nvPr/>
        </p:nvSpPr>
        <p:spPr bwMode="auto">
          <a:xfrm>
            <a:off x="3419475" y="2205038"/>
            <a:ext cx="5329238" cy="11176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其两端电压总为定值或一定的时间函数，与流过它的电流无关。</a:t>
            </a:r>
            <a:endParaRPr kumimoji="1"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0" name="Text Box 4"/>
          <p:cNvSpPr txBox="1">
            <a:spLocks noChangeArrowheads="1"/>
          </p:cNvSpPr>
          <p:nvPr/>
        </p:nvSpPr>
        <p:spPr bwMode="auto">
          <a:xfrm>
            <a:off x="468630" y="1525337"/>
            <a:ext cx="8064500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AutoNum type="circleNumDbPlain"/>
            </a:pP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电源两端电压由电源本身决定，与外电路无关；与流经它的电流方向、大小无关。</a:t>
            </a:r>
            <a:endParaRPr kumimoji="1"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9381" name="Text Box 5"/>
          <p:cNvSpPr txBox="1">
            <a:spLocks noChangeArrowheads="1"/>
          </p:cNvSpPr>
          <p:nvPr/>
        </p:nvSpPr>
        <p:spPr bwMode="auto">
          <a:xfrm>
            <a:off x="539750" y="2772159"/>
            <a:ext cx="5111750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通过电压源的电流由电源及外电路共同决定。</a:t>
            </a:r>
            <a:endParaRPr kumimoji="1"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9384" name="Text Box 8"/>
          <p:cNvSpPr txBox="1">
            <a:spLocks noChangeArrowheads="1"/>
          </p:cNvSpPr>
          <p:nvPr/>
        </p:nvSpPr>
        <p:spPr bwMode="auto">
          <a:xfrm>
            <a:off x="405448" y="943371"/>
            <a:ext cx="5111750" cy="52322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l"/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理想电压源的电压、电流关系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2" name="Group 16"/>
          <p:cNvGrpSpPr/>
          <p:nvPr/>
        </p:nvGrpSpPr>
        <p:grpSpPr bwMode="auto">
          <a:xfrm>
            <a:off x="6075372" y="2250550"/>
            <a:ext cx="2954337" cy="2449512"/>
            <a:chOff x="3651" y="391"/>
            <a:chExt cx="1861" cy="1543"/>
          </a:xfrm>
        </p:grpSpPr>
        <p:sp>
          <p:nvSpPr>
            <p:cNvPr id="35867" name="Line 10"/>
            <p:cNvSpPr>
              <a:spLocks noChangeShapeType="1"/>
            </p:cNvSpPr>
            <p:nvPr/>
          </p:nvSpPr>
          <p:spPr bwMode="auto">
            <a:xfrm>
              <a:off x="3651" y="1525"/>
              <a:ext cx="1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5868" name="Line 11"/>
            <p:cNvSpPr>
              <a:spLocks noChangeShapeType="1"/>
            </p:cNvSpPr>
            <p:nvPr/>
          </p:nvSpPr>
          <p:spPr bwMode="auto">
            <a:xfrm>
              <a:off x="4332" y="527"/>
              <a:ext cx="0" cy="14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5869" name="Line 12"/>
            <p:cNvSpPr>
              <a:spLocks noChangeShapeType="1"/>
            </p:cNvSpPr>
            <p:nvPr/>
          </p:nvSpPr>
          <p:spPr bwMode="auto">
            <a:xfrm flipV="1">
              <a:off x="3696" y="1117"/>
              <a:ext cx="131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5870" name="Text Box 13"/>
            <p:cNvSpPr txBox="1">
              <a:spLocks noChangeArrowheads="1"/>
            </p:cNvSpPr>
            <p:nvPr/>
          </p:nvSpPr>
          <p:spPr bwMode="auto">
            <a:xfrm>
              <a:off x="4377" y="391"/>
              <a:ext cx="27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5871" name="Text Box 14"/>
            <p:cNvSpPr txBox="1">
              <a:spLocks noChangeArrowheads="1"/>
            </p:cNvSpPr>
            <p:nvPr/>
          </p:nvSpPr>
          <p:spPr bwMode="auto">
            <a:xfrm>
              <a:off x="5239" y="1389"/>
              <a:ext cx="27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35872" name="Object 15"/>
            <p:cNvGraphicFramePr>
              <a:graphicFrameLocks noChangeAspect="1"/>
            </p:cNvGraphicFramePr>
            <p:nvPr/>
          </p:nvGraphicFramePr>
          <p:xfrm>
            <a:off x="4508" y="790"/>
            <a:ext cx="282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0" name="公式" r:id="rId1" imgW="130810" imgH="184150" progId="Equation.3">
                    <p:embed/>
                  </p:oleObj>
                </mc:Choice>
                <mc:Fallback>
                  <p:oleObj name="公式" r:id="rId1" imgW="130810" imgH="18415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8" y="790"/>
                          <a:ext cx="282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393" name="AutoShape 17" descr="羊皮纸"/>
          <p:cNvSpPr>
            <a:spLocks noChangeArrowheads="1"/>
          </p:cNvSpPr>
          <p:nvPr/>
        </p:nvSpPr>
        <p:spPr bwMode="auto">
          <a:xfrm>
            <a:off x="7083434" y="4842937"/>
            <a:ext cx="1944688" cy="792163"/>
          </a:xfrm>
          <a:prstGeom prst="wedgeRoundRectCallout">
            <a:avLst>
              <a:gd name="adj1" fmla="val -26000"/>
              <a:gd name="adj2" fmla="val -216134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直流电压源的伏安关系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9427" name="Text Box 51"/>
          <p:cNvSpPr txBox="1">
            <a:spLocks noChangeArrowheads="1"/>
          </p:cNvSpPr>
          <p:nvPr/>
        </p:nvSpPr>
        <p:spPr bwMode="auto">
          <a:xfrm>
            <a:off x="468313" y="3979337"/>
            <a:ext cx="647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solidFill>
                  <a:srgbClr val="FF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endParaRPr kumimoji="1" lang="zh-CN" altLang="en-US" b="1">
              <a:solidFill>
                <a:srgbClr val="FFFF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5" name="Group 52"/>
          <p:cNvGrpSpPr/>
          <p:nvPr/>
        </p:nvGrpSpPr>
        <p:grpSpPr bwMode="auto">
          <a:xfrm>
            <a:off x="900113" y="4050775"/>
            <a:ext cx="1982787" cy="1871662"/>
            <a:chOff x="1973" y="1616"/>
            <a:chExt cx="1249" cy="1179"/>
          </a:xfrm>
        </p:grpSpPr>
        <p:sp>
          <p:nvSpPr>
            <p:cNvPr id="35858" name="Oval 53"/>
            <p:cNvSpPr>
              <a:spLocks noChangeArrowheads="1"/>
            </p:cNvSpPr>
            <p:nvPr/>
          </p:nvSpPr>
          <p:spPr bwMode="auto">
            <a:xfrm>
              <a:off x="1973" y="202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35859" name="Rectangle 54"/>
            <p:cNvSpPr>
              <a:spLocks noChangeArrowheads="1"/>
            </p:cNvSpPr>
            <p:nvPr/>
          </p:nvSpPr>
          <p:spPr bwMode="auto">
            <a:xfrm>
              <a:off x="2154" y="1661"/>
              <a:ext cx="998" cy="1134"/>
            </a:xfrm>
            <a:prstGeom prst="rect">
              <a:avLst/>
            </a:prstGeom>
            <a:noFill/>
            <a:ln w="28575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5860" name="Text Box 55"/>
            <p:cNvSpPr txBox="1">
              <a:spLocks noChangeArrowheads="1"/>
            </p:cNvSpPr>
            <p:nvPr/>
          </p:nvSpPr>
          <p:spPr bwMode="auto">
            <a:xfrm>
              <a:off x="2789" y="2069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R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5861" name="Text Box 56"/>
            <p:cNvSpPr txBox="1">
              <a:spLocks noChangeArrowheads="1"/>
            </p:cNvSpPr>
            <p:nvPr/>
          </p:nvSpPr>
          <p:spPr bwMode="auto">
            <a:xfrm>
              <a:off x="2835" y="1616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5862" name="Text Box 57"/>
            <p:cNvSpPr txBox="1">
              <a:spLocks noChangeArrowheads="1"/>
            </p:cNvSpPr>
            <p:nvPr/>
          </p:nvSpPr>
          <p:spPr bwMode="auto">
            <a:xfrm>
              <a:off x="2290" y="2342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i="1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5863" name="Text Box 58"/>
            <p:cNvSpPr txBox="1">
              <a:spLocks noChangeArrowheads="1"/>
            </p:cNvSpPr>
            <p:nvPr/>
          </p:nvSpPr>
          <p:spPr bwMode="auto">
            <a:xfrm>
              <a:off x="2290" y="1707"/>
              <a:ext cx="2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35864" name="Object 59"/>
            <p:cNvGraphicFramePr>
              <a:graphicFrameLocks noChangeAspect="1"/>
            </p:cNvGraphicFramePr>
            <p:nvPr/>
          </p:nvGraphicFramePr>
          <p:xfrm>
            <a:off x="2381" y="2024"/>
            <a:ext cx="286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1" name="公式" r:id="rId4" imgW="130810" imgH="184150" progId="Equation.3">
                    <p:embed/>
                  </p:oleObj>
                </mc:Choice>
                <mc:Fallback>
                  <p:oleObj name="公式" r:id="rId4" imgW="130810" imgH="18415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2024"/>
                          <a:ext cx="286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65" name="Rectangle 60"/>
            <p:cNvSpPr>
              <a:spLocks noChangeArrowheads="1"/>
            </p:cNvSpPr>
            <p:nvPr/>
          </p:nvSpPr>
          <p:spPr bwMode="auto">
            <a:xfrm>
              <a:off x="3085" y="2024"/>
              <a:ext cx="137" cy="363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5866" name="Line 61"/>
            <p:cNvSpPr>
              <a:spLocks noChangeShapeType="1"/>
            </p:cNvSpPr>
            <p:nvPr/>
          </p:nvSpPr>
          <p:spPr bwMode="auto">
            <a:xfrm>
              <a:off x="2562" y="1752"/>
              <a:ext cx="273" cy="0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9438" name="AutoShape 62" descr="羊皮纸"/>
          <p:cNvSpPr>
            <a:spLocks noChangeArrowheads="1"/>
          </p:cNvSpPr>
          <p:nvPr/>
        </p:nvSpPr>
        <p:spPr bwMode="auto">
          <a:xfrm>
            <a:off x="611188" y="6355825"/>
            <a:ext cx="1368425" cy="398462"/>
          </a:xfrm>
          <a:prstGeom prst="wedgeRoundRectCallout">
            <a:avLst>
              <a:gd name="adj1" fmla="val 98028"/>
              <a:gd name="adj2" fmla="val -342032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外电路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9439" name="AutoShape 63"/>
          <p:cNvSpPr>
            <a:spLocks noChangeArrowheads="1"/>
          </p:cNvSpPr>
          <p:nvPr/>
        </p:nvSpPr>
        <p:spPr bwMode="auto">
          <a:xfrm rot="20827372" flipV="1">
            <a:off x="3132138" y="4266675"/>
            <a:ext cx="719137" cy="144462"/>
          </a:xfrm>
          <a:prstGeom prst="rightArrow">
            <a:avLst>
              <a:gd name="adj1" fmla="val 50000"/>
              <a:gd name="adj2" fmla="val 124451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29440" name="Object 64"/>
          <p:cNvGraphicFramePr>
            <a:graphicFrameLocks noChangeAspect="1"/>
          </p:cNvGraphicFramePr>
          <p:nvPr/>
        </p:nvGraphicFramePr>
        <p:xfrm>
          <a:off x="3971925" y="3618975"/>
          <a:ext cx="15367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2" name="公式" r:id="rId6" imgW="379730" imgH="368300" progId="Equation.3">
                  <p:embed/>
                </p:oleObj>
              </mc:Choice>
              <mc:Fallback>
                <p:oleObj name="公式" r:id="rId6" imgW="379730" imgH="3683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1925" y="3618975"/>
                        <a:ext cx="15367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41" name="AutoShape 65"/>
          <p:cNvSpPr>
            <a:spLocks noChangeArrowheads="1"/>
          </p:cNvSpPr>
          <p:nvPr/>
        </p:nvSpPr>
        <p:spPr bwMode="auto">
          <a:xfrm>
            <a:off x="3132138" y="4842937"/>
            <a:ext cx="720725" cy="144463"/>
          </a:xfrm>
          <a:prstGeom prst="rightArrow">
            <a:avLst>
              <a:gd name="adj1" fmla="val 50000"/>
              <a:gd name="adj2" fmla="val 124725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29442" name="Object 66"/>
          <p:cNvGraphicFramePr>
            <a:graphicFrameLocks noChangeAspect="1"/>
          </p:cNvGraphicFramePr>
          <p:nvPr/>
        </p:nvGraphicFramePr>
        <p:xfrm>
          <a:off x="3971608" y="4711175"/>
          <a:ext cx="25050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3" name="公式" r:id="rId8" imgW="949960" imgH="166370" progId="Equation.3">
                  <p:embed/>
                </p:oleObj>
              </mc:Choice>
              <mc:Fallback>
                <p:oleObj name="公式" r:id="rId8" imgW="949960" imgH="16637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1608" y="4711175"/>
                        <a:ext cx="250507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43" name="AutoShape 67"/>
          <p:cNvSpPr>
            <a:spLocks noChangeArrowheads="1"/>
          </p:cNvSpPr>
          <p:nvPr/>
        </p:nvSpPr>
        <p:spPr bwMode="auto">
          <a:xfrm rot="1047492">
            <a:off x="3059113" y="5419200"/>
            <a:ext cx="719137" cy="144462"/>
          </a:xfrm>
          <a:prstGeom prst="rightArrow">
            <a:avLst>
              <a:gd name="adj1" fmla="val 50000"/>
              <a:gd name="adj2" fmla="val 124451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29444" name="Object 68"/>
          <p:cNvGraphicFramePr>
            <a:graphicFrameLocks noChangeAspect="1"/>
          </p:cNvGraphicFramePr>
          <p:nvPr/>
        </p:nvGraphicFramePr>
        <p:xfrm>
          <a:off x="3946525" y="5460475"/>
          <a:ext cx="27622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4" name="公式" r:id="rId10" imgW="902335" imgH="166370" progId="Equation.3">
                  <p:embed/>
                </p:oleObj>
              </mc:Choice>
              <mc:Fallback>
                <p:oleObj name="公式" r:id="rId10" imgW="902335" imgH="166370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525" y="5460475"/>
                        <a:ext cx="276225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45" name="Text Box 69"/>
          <p:cNvSpPr txBox="1">
            <a:spLocks noChangeArrowheads="1"/>
          </p:cNvSpPr>
          <p:nvPr/>
        </p:nvSpPr>
        <p:spPr bwMode="auto">
          <a:xfrm>
            <a:off x="3492500" y="6211362"/>
            <a:ext cx="3959225" cy="51911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理想电压源不能短路！</a:t>
            </a:r>
            <a:endParaRPr kumimoji="1" lang="zh-CN" altLang="en-US" sz="2800" b="1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9446" name="Text Box 70" descr="斜纹布"/>
          <p:cNvSpPr txBox="1">
            <a:spLocks noChangeArrowheads="1"/>
          </p:cNvSpPr>
          <p:nvPr/>
        </p:nvSpPr>
        <p:spPr bwMode="auto">
          <a:xfrm>
            <a:off x="6723072" y="4122212"/>
            <a:ext cx="3603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6" name="Text Box 4"/>
          <p:cNvSpPr txBox="1">
            <a:spLocks noChangeArrowheads="1"/>
          </p:cNvSpPr>
          <p:nvPr/>
        </p:nvSpPr>
        <p:spPr bwMode="auto">
          <a:xfrm>
            <a:off x="3109913" y="1704975"/>
            <a:ext cx="56515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476500" indent="-24765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其输出电流为定值或一定的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时间函数，与元件两端的电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压无关。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3477" name="Text Box 5"/>
          <p:cNvSpPr txBox="1">
            <a:spLocks noChangeArrowheads="1"/>
          </p:cNvSpPr>
          <p:nvPr/>
        </p:nvSpPr>
        <p:spPr bwMode="auto">
          <a:xfrm>
            <a:off x="733425" y="3576638"/>
            <a:ext cx="2087563" cy="6477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电路符号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3478" name="Text Box 6"/>
          <p:cNvSpPr txBox="1">
            <a:spLocks noChangeArrowheads="1"/>
          </p:cNvSpPr>
          <p:nvPr/>
        </p:nvSpPr>
        <p:spPr bwMode="auto">
          <a:xfrm>
            <a:off x="1774507" y="846475"/>
            <a:ext cx="28813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1.5.2.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理想电流源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3479" name="Text Box 7"/>
          <p:cNvSpPr txBox="1">
            <a:spLocks noChangeArrowheads="1"/>
          </p:cNvSpPr>
          <p:nvPr/>
        </p:nvSpPr>
        <p:spPr bwMode="auto">
          <a:xfrm>
            <a:off x="735014" y="1920875"/>
            <a:ext cx="1270136" cy="52322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定义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3480" name="AutoShape 8"/>
          <p:cNvSpPr>
            <a:spLocks noChangeArrowheads="1"/>
          </p:cNvSpPr>
          <p:nvPr/>
        </p:nvSpPr>
        <p:spPr bwMode="auto">
          <a:xfrm>
            <a:off x="2390775" y="2136775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hlink"/>
          </a:solidFill>
          <a:ln w="9525" algn="ctr">
            <a:solidFill>
              <a:schemeClr val="hlink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2" name="Group 49"/>
          <p:cNvGrpSpPr/>
          <p:nvPr/>
        </p:nvGrpSpPr>
        <p:grpSpPr bwMode="auto">
          <a:xfrm>
            <a:off x="3459163" y="3144838"/>
            <a:ext cx="3252787" cy="1558925"/>
            <a:chOff x="2147" y="1661"/>
            <a:chExt cx="2049" cy="982"/>
          </a:xfrm>
        </p:grpSpPr>
        <p:sp>
          <p:nvSpPr>
            <p:cNvPr id="36874" name="Line 17"/>
            <p:cNvSpPr>
              <a:spLocks noChangeShapeType="1"/>
            </p:cNvSpPr>
            <p:nvPr/>
          </p:nvSpPr>
          <p:spPr bwMode="auto">
            <a:xfrm rot="5400000">
              <a:off x="3171" y="1078"/>
              <a:ext cx="0" cy="2048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3488" name="Oval 16"/>
            <p:cNvSpPr>
              <a:spLocks noChangeArrowheads="1"/>
            </p:cNvSpPr>
            <p:nvPr/>
          </p:nvSpPr>
          <p:spPr bwMode="auto">
            <a:xfrm>
              <a:off x="2817" y="1817"/>
              <a:ext cx="547" cy="5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50800">
              <a:solidFill>
                <a:srgbClr val="FF9900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6876" name="Text Box 10"/>
            <p:cNvSpPr txBox="1">
              <a:spLocks noChangeArrowheads="1"/>
            </p:cNvSpPr>
            <p:nvPr/>
          </p:nvSpPr>
          <p:spPr bwMode="auto">
            <a:xfrm>
              <a:off x="3008" y="2278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endParaRPr kumimoji="1" lang="en-US" altLang="zh-CN" i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36877" name="Object 11"/>
            <p:cNvGraphicFramePr>
              <a:graphicFrameLocks noChangeAspect="1"/>
            </p:cNvGraphicFramePr>
            <p:nvPr/>
          </p:nvGraphicFramePr>
          <p:xfrm>
            <a:off x="2517" y="1661"/>
            <a:ext cx="237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2" name="公式" r:id="rId1" imgW="83185" imgH="184150" progId="Equation.3">
                    <p:embed/>
                  </p:oleObj>
                </mc:Choice>
                <mc:Fallback>
                  <p:oleObj name="公式" r:id="rId1" imgW="83185" imgH="18415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1661"/>
                          <a:ext cx="237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8" name="Text Box 12"/>
            <p:cNvSpPr txBox="1">
              <a:spLocks noChangeArrowheads="1"/>
            </p:cNvSpPr>
            <p:nvPr/>
          </p:nvSpPr>
          <p:spPr bwMode="auto">
            <a:xfrm>
              <a:off x="2155" y="2115"/>
              <a:ext cx="2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6879" name="Text Box 13"/>
            <p:cNvSpPr txBox="1">
              <a:spLocks noChangeArrowheads="1"/>
            </p:cNvSpPr>
            <p:nvPr/>
          </p:nvSpPr>
          <p:spPr bwMode="auto">
            <a:xfrm>
              <a:off x="3924" y="2070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4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6880" name="AutoShape 14"/>
            <p:cNvSpPr>
              <a:spLocks noChangeArrowheads="1"/>
            </p:cNvSpPr>
            <p:nvPr/>
          </p:nvSpPr>
          <p:spPr bwMode="auto">
            <a:xfrm>
              <a:off x="2291" y="2069"/>
              <a:ext cx="317" cy="80"/>
            </a:xfrm>
            <a:prstGeom prst="leftArrow">
              <a:avLst>
                <a:gd name="adj1" fmla="val 50000"/>
                <a:gd name="adj2" fmla="val 99063"/>
              </a:avLst>
            </a:prstGeom>
            <a:solidFill>
              <a:srgbClr val="00FFFF"/>
            </a:solidFill>
            <a:ln w="9525" algn="ctr">
              <a:solidFill>
                <a:srgbClr val="00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6881" name="Line 18"/>
            <p:cNvSpPr>
              <a:spLocks noChangeShapeType="1"/>
            </p:cNvSpPr>
            <p:nvPr/>
          </p:nvSpPr>
          <p:spPr bwMode="auto">
            <a:xfrm>
              <a:off x="3107" y="1809"/>
              <a:ext cx="0" cy="544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33515" name="Text Box 43"/>
          <p:cNvSpPr txBox="1">
            <a:spLocks noChangeArrowheads="1"/>
          </p:cNvSpPr>
          <p:nvPr/>
        </p:nvSpPr>
        <p:spPr bwMode="auto">
          <a:xfrm>
            <a:off x="733425" y="4805363"/>
            <a:ext cx="5689600" cy="547687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理想电流源的电压、电流关系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3516" name="Text Box 44"/>
          <p:cNvSpPr txBox="1">
            <a:spLocks noChangeArrowheads="1"/>
          </p:cNvSpPr>
          <p:nvPr/>
        </p:nvSpPr>
        <p:spPr bwMode="auto">
          <a:xfrm>
            <a:off x="661988" y="5411788"/>
            <a:ext cx="8135937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AutoNum type="circleNumDbPlain"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电流源的输出电流由电源本身决定，与外电路无关；与它两端电压方向、大小无关。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7" name="Text Box 17"/>
          <p:cNvSpPr txBox="1">
            <a:spLocks noChangeArrowheads="1"/>
          </p:cNvSpPr>
          <p:nvPr/>
        </p:nvSpPr>
        <p:spPr bwMode="auto">
          <a:xfrm>
            <a:off x="539750" y="1094844"/>
            <a:ext cx="62642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电流源两端的电压由电源及外电路共同决定。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2" name="Group 19"/>
          <p:cNvGrpSpPr/>
          <p:nvPr/>
        </p:nvGrpSpPr>
        <p:grpSpPr bwMode="auto">
          <a:xfrm>
            <a:off x="6588125" y="1107545"/>
            <a:ext cx="2206625" cy="2952750"/>
            <a:chOff x="4150" y="2024"/>
            <a:chExt cx="1390" cy="1860"/>
          </a:xfrm>
        </p:grpSpPr>
        <p:sp>
          <p:nvSpPr>
            <p:cNvPr id="37914" name="Line 20"/>
            <p:cNvSpPr>
              <a:spLocks noChangeShapeType="1"/>
            </p:cNvSpPr>
            <p:nvPr/>
          </p:nvSpPr>
          <p:spPr bwMode="auto">
            <a:xfrm flipV="1">
              <a:off x="4150" y="3126"/>
              <a:ext cx="12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7915" name="Line 21"/>
            <p:cNvSpPr>
              <a:spLocks noChangeShapeType="1"/>
            </p:cNvSpPr>
            <p:nvPr/>
          </p:nvSpPr>
          <p:spPr bwMode="auto">
            <a:xfrm flipH="1">
              <a:off x="4558" y="2230"/>
              <a:ext cx="0" cy="15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7916" name="Line 22"/>
            <p:cNvSpPr>
              <a:spLocks noChangeShapeType="1"/>
            </p:cNvSpPr>
            <p:nvPr/>
          </p:nvSpPr>
          <p:spPr bwMode="auto">
            <a:xfrm>
              <a:off x="5041" y="2437"/>
              <a:ext cx="1" cy="144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7917" name="Text Box 23"/>
            <p:cNvSpPr txBox="1">
              <a:spLocks noChangeArrowheads="1"/>
            </p:cNvSpPr>
            <p:nvPr/>
          </p:nvSpPr>
          <p:spPr bwMode="auto">
            <a:xfrm>
              <a:off x="4578" y="2024"/>
              <a:ext cx="2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7918" name="Text Box 24"/>
            <p:cNvSpPr txBox="1">
              <a:spLocks noChangeArrowheads="1"/>
            </p:cNvSpPr>
            <p:nvPr/>
          </p:nvSpPr>
          <p:spPr bwMode="auto">
            <a:xfrm>
              <a:off x="5241" y="3058"/>
              <a:ext cx="29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37919" name="Object 25"/>
            <p:cNvGraphicFramePr>
              <a:graphicFrameLocks noChangeAspect="1"/>
            </p:cNvGraphicFramePr>
            <p:nvPr/>
          </p:nvGraphicFramePr>
          <p:xfrm>
            <a:off x="5225" y="2218"/>
            <a:ext cx="197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09" name="公式" r:id="rId1" imgW="83185" imgH="184150" progId="Equation.3">
                    <p:embed/>
                  </p:oleObj>
                </mc:Choice>
                <mc:Fallback>
                  <p:oleObj name="公式" r:id="rId1" imgW="83185" imgH="18415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5" y="2218"/>
                          <a:ext cx="197" cy="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0826" name="AutoShape 26" descr="羊皮纸"/>
          <p:cNvSpPr>
            <a:spLocks noChangeArrowheads="1"/>
          </p:cNvSpPr>
          <p:nvPr/>
        </p:nvSpPr>
        <p:spPr bwMode="auto">
          <a:xfrm>
            <a:off x="4140200" y="2115607"/>
            <a:ext cx="2447925" cy="863600"/>
          </a:xfrm>
          <a:prstGeom prst="wedgeRoundRectCallout">
            <a:avLst>
              <a:gd name="adj1" fmla="val 101167"/>
              <a:gd name="adj2" fmla="val -4963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直流电流源的伏安关系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60833" name="Text Box 33" descr="斜纹布"/>
          <p:cNvSpPr txBox="1">
            <a:spLocks noChangeArrowheads="1"/>
          </p:cNvSpPr>
          <p:nvPr/>
        </p:nvSpPr>
        <p:spPr bwMode="auto">
          <a:xfrm>
            <a:off x="6877050" y="2763307"/>
            <a:ext cx="433388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60834" name="Text Box 34"/>
          <p:cNvSpPr txBox="1">
            <a:spLocks noChangeArrowheads="1"/>
          </p:cNvSpPr>
          <p:nvPr/>
        </p:nvSpPr>
        <p:spPr bwMode="auto">
          <a:xfrm>
            <a:off x="611188" y="2691870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solidFill>
                  <a:srgbClr val="FF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endParaRPr kumimoji="1" lang="zh-CN" altLang="en-US" b="1">
              <a:solidFill>
                <a:srgbClr val="FFFF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5" name="Group 58"/>
          <p:cNvGrpSpPr/>
          <p:nvPr/>
        </p:nvGrpSpPr>
        <p:grpSpPr bwMode="auto">
          <a:xfrm>
            <a:off x="971550" y="3463395"/>
            <a:ext cx="2433638" cy="1944687"/>
            <a:chOff x="612" y="1739"/>
            <a:chExt cx="1533" cy="1225"/>
          </a:xfrm>
        </p:grpSpPr>
        <p:sp>
          <p:nvSpPr>
            <p:cNvPr id="37904" name="Rectangle 36"/>
            <p:cNvSpPr>
              <a:spLocks noChangeArrowheads="1"/>
            </p:cNvSpPr>
            <p:nvPr/>
          </p:nvSpPr>
          <p:spPr bwMode="auto">
            <a:xfrm>
              <a:off x="1065" y="1739"/>
              <a:ext cx="998" cy="1225"/>
            </a:xfrm>
            <a:prstGeom prst="rect">
              <a:avLst/>
            </a:prstGeom>
            <a:noFill/>
            <a:ln w="28575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7905" name="Oval 37"/>
            <p:cNvSpPr>
              <a:spLocks noChangeArrowheads="1"/>
            </p:cNvSpPr>
            <p:nvPr/>
          </p:nvSpPr>
          <p:spPr bwMode="auto">
            <a:xfrm>
              <a:off x="884" y="214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37906" name="Text Box 38"/>
            <p:cNvSpPr txBox="1">
              <a:spLocks noChangeArrowheads="1"/>
            </p:cNvSpPr>
            <p:nvPr/>
          </p:nvSpPr>
          <p:spPr bwMode="auto">
            <a:xfrm>
              <a:off x="1746" y="2193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R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7907" name="Text Box 39"/>
            <p:cNvSpPr txBox="1">
              <a:spLocks noChangeArrowheads="1"/>
            </p:cNvSpPr>
            <p:nvPr/>
          </p:nvSpPr>
          <p:spPr bwMode="auto">
            <a:xfrm>
              <a:off x="612" y="2238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7908" name="Text Box 40"/>
            <p:cNvSpPr txBox="1">
              <a:spLocks noChangeArrowheads="1"/>
            </p:cNvSpPr>
            <p:nvPr/>
          </p:nvSpPr>
          <p:spPr bwMode="auto">
            <a:xfrm>
              <a:off x="793" y="2510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7909" name="Text Box 41"/>
            <p:cNvSpPr txBox="1">
              <a:spLocks noChangeArrowheads="1"/>
            </p:cNvSpPr>
            <p:nvPr/>
          </p:nvSpPr>
          <p:spPr bwMode="auto">
            <a:xfrm>
              <a:off x="748" y="1830"/>
              <a:ext cx="2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37910" name="Object 42"/>
            <p:cNvGraphicFramePr>
              <a:graphicFrameLocks noChangeAspect="1"/>
            </p:cNvGraphicFramePr>
            <p:nvPr/>
          </p:nvGraphicFramePr>
          <p:xfrm>
            <a:off x="1201" y="1785"/>
            <a:ext cx="238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10" name="公式" r:id="rId4" imgW="83185" imgH="184150" progId="Equation.3">
                    <p:embed/>
                  </p:oleObj>
                </mc:Choice>
                <mc:Fallback>
                  <p:oleObj name="公式" r:id="rId4" imgW="83185" imgH="18415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1" y="1785"/>
                          <a:ext cx="238" cy="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11" name="Line 43"/>
            <p:cNvSpPr>
              <a:spLocks noChangeShapeType="1"/>
            </p:cNvSpPr>
            <p:nvPr/>
          </p:nvSpPr>
          <p:spPr bwMode="auto">
            <a:xfrm>
              <a:off x="884" y="2329"/>
              <a:ext cx="363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7912" name="Rectangle 44"/>
            <p:cNvSpPr>
              <a:spLocks noChangeArrowheads="1"/>
            </p:cNvSpPr>
            <p:nvPr/>
          </p:nvSpPr>
          <p:spPr bwMode="auto">
            <a:xfrm>
              <a:off x="2018" y="214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7913" name="Line 45"/>
            <p:cNvSpPr>
              <a:spLocks noChangeShapeType="1"/>
            </p:cNvSpPr>
            <p:nvPr/>
          </p:nvSpPr>
          <p:spPr bwMode="auto">
            <a:xfrm flipV="1">
              <a:off x="1066" y="1797"/>
              <a:ext cx="0" cy="317"/>
            </a:xfrm>
            <a:prstGeom prst="line">
              <a:avLst/>
            </a:prstGeom>
            <a:noFill/>
            <a:ln w="38100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0846" name="AutoShape 46" descr="羊皮纸"/>
          <p:cNvSpPr>
            <a:spLocks noChangeArrowheads="1"/>
          </p:cNvSpPr>
          <p:nvPr/>
        </p:nvSpPr>
        <p:spPr bwMode="auto">
          <a:xfrm>
            <a:off x="827088" y="5911320"/>
            <a:ext cx="1584325" cy="525462"/>
          </a:xfrm>
          <a:prstGeom prst="wedgeRoundRectCallout">
            <a:avLst>
              <a:gd name="adj1" fmla="val 96792"/>
              <a:gd name="adj2" fmla="val -279306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外电路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60847" name="AutoShape 47"/>
          <p:cNvSpPr>
            <a:spLocks noChangeArrowheads="1"/>
          </p:cNvSpPr>
          <p:nvPr/>
        </p:nvSpPr>
        <p:spPr bwMode="auto">
          <a:xfrm rot="20381487">
            <a:off x="3563938" y="3844395"/>
            <a:ext cx="812800" cy="146050"/>
          </a:xfrm>
          <a:prstGeom prst="rightArrow">
            <a:avLst>
              <a:gd name="adj1" fmla="val 50000"/>
              <a:gd name="adj2" fmla="val 139130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460848" name="Object 48"/>
          <p:cNvGraphicFramePr>
            <a:graphicFrameLocks noChangeAspect="1"/>
          </p:cNvGraphicFramePr>
          <p:nvPr/>
        </p:nvGraphicFramePr>
        <p:xfrm>
          <a:off x="4787900" y="3339570"/>
          <a:ext cx="12620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11" name="公式" r:id="rId6" imgW="451485" imgH="184150" progId="Equation.3">
                  <p:embed/>
                </p:oleObj>
              </mc:Choice>
              <mc:Fallback>
                <p:oleObj name="公式" r:id="rId6" imgW="451485" imgH="18415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339570"/>
                        <a:ext cx="1262063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9" name="AutoShape 49"/>
          <p:cNvSpPr>
            <a:spLocks noChangeArrowheads="1"/>
          </p:cNvSpPr>
          <p:nvPr/>
        </p:nvSpPr>
        <p:spPr bwMode="auto">
          <a:xfrm>
            <a:off x="3563938" y="4326995"/>
            <a:ext cx="792162" cy="142875"/>
          </a:xfrm>
          <a:prstGeom prst="rightArrow">
            <a:avLst>
              <a:gd name="adj1" fmla="val 50000"/>
              <a:gd name="adj2" fmla="val 138611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460850" name="Object 50"/>
          <p:cNvGraphicFramePr>
            <a:graphicFrameLocks noChangeAspect="1"/>
          </p:cNvGraphicFramePr>
          <p:nvPr/>
        </p:nvGraphicFramePr>
        <p:xfrm>
          <a:off x="4787900" y="4203170"/>
          <a:ext cx="25209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12" name="公式" r:id="rId8" imgW="949960" imgH="166370" progId="Equation.3">
                  <p:embed/>
                </p:oleObj>
              </mc:Choice>
              <mc:Fallback>
                <p:oleObj name="公式" r:id="rId8" imgW="949960" imgH="16637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03170"/>
                        <a:ext cx="25209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1" name="AutoShape 51"/>
          <p:cNvSpPr>
            <a:spLocks noChangeArrowheads="1"/>
          </p:cNvSpPr>
          <p:nvPr/>
        </p:nvSpPr>
        <p:spPr bwMode="auto">
          <a:xfrm rot="1049089">
            <a:off x="3563938" y="4831820"/>
            <a:ext cx="792162" cy="144462"/>
          </a:xfrm>
          <a:prstGeom prst="rightArrow">
            <a:avLst>
              <a:gd name="adj1" fmla="val 50000"/>
              <a:gd name="adj2" fmla="val 137088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460852" name="Object 52"/>
          <p:cNvGraphicFramePr>
            <a:graphicFrameLocks noChangeAspect="1"/>
          </p:cNvGraphicFramePr>
          <p:nvPr/>
        </p:nvGraphicFramePr>
        <p:xfrm>
          <a:off x="4716463" y="4852457"/>
          <a:ext cx="319563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13" name="公式" r:id="rId10" imgW="985520" imgH="166370" progId="Equation.3">
                  <p:embed/>
                </p:oleObj>
              </mc:Choice>
              <mc:Fallback>
                <p:oleObj name="公式" r:id="rId10" imgW="985520" imgH="16637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852457"/>
                        <a:ext cx="319563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3" name="Text Box 53"/>
          <p:cNvSpPr txBox="1">
            <a:spLocks noChangeArrowheads="1"/>
          </p:cNvSpPr>
          <p:nvPr/>
        </p:nvSpPr>
        <p:spPr bwMode="auto">
          <a:xfrm>
            <a:off x="3924300" y="5644620"/>
            <a:ext cx="3887788" cy="51911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理想电流源不能开路！</a:t>
            </a:r>
            <a:endParaRPr kumimoji="1" lang="zh-CN" altLang="en-US" sz="2800" b="1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3" name="Text Box 69"/>
          <p:cNvSpPr txBox="1">
            <a:spLocks noChangeArrowheads="1"/>
          </p:cNvSpPr>
          <p:nvPr/>
        </p:nvSpPr>
        <p:spPr bwMode="auto">
          <a:xfrm>
            <a:off x="6048375" y="6366932"/>
            <a:ext cx="297878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举例：电感电流不能突变</a:t>
            </a:r>
            <a:endParaRPr kumimoji="1" lang="zh-CN" altLang="en-US" sz="2000" b="1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24" name="Text Box 28"/>
          <p:cNvSpPr txBox="1">
            <a:spLocks noChangeArrowheads="1"/>
          </p:cNvSpPr>
          <p:nvPr/>
        </p:nvSpPr>
        <p:spPr bwMode="auto">
          <a:xfrm>
            <a:off x="683419" y="1701800"/>
            <a:ext cx="7777162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可由稳流电子设备产生，如晶体管的集电极电流与负载无关；光电池在一定光线照射下光电子被激发产生一定值的电流等。</a:t>
            </a:r>
            <a:endParaRPr kumimoji="1"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4536" name="Text Box 40"/>
          <p:cNvSpPr txBox="1">
            <a:spLocks noChangeArrowheads="1"/>
          </p:cNvSpPr>
          <p:nvPr/>
        </p:nvSpPr>
        <p:spPr bwMode="auto">
          <a:xfrm>
            <a:off x="161131" y="1003828"/>
            <a:ext cx="40322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实际电流源：</a:t>
            </a:r>
            <a:endParaRPr kumimoji="1"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7" t="16911" r="20841"/>
          <a:stretch>
            <a:fillRect/>
          </a:stretch>
        </p:blipFill>
        <p:spPr bwMode="auto">
          <a:xfrm>
            <a:off x="1762478" y="3582459"/>
            <a:ext cx="1681074" cy="28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81" y="3582459"/>
            <a:ext cx="3299386" cy="28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843" y="928749"/>
            <a:ext cx="8230313" cy="5846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 descr="AAAZIHH0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953453"/>
            <a:ext cx="34925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49668" y="6349802"/>
            <a:ext cx="1867852" cy="369332"/>
          </a:xfrm>
          <a:prstGeom prst="rect">
            <a:avLst/>
          </a:prstGeom>
          <a:noFill/>
          <a:ln w="12700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/>
              <a:t>复杂的飞机系统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04640" y="1153951"/>
            <a:ext cx="4752975" cy="480695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4400" b="1" dirty="0">
                <a:latin typeface="楷体_GB2312" pitchFamily="49" charset="-122"/>
                <a:ea typeface="楷体_GB2312" pitchFamily="49" charset="-122"/>
              </a:rPr>
              <a:t>各个分支是否有共同的部分呢？</a:t>
            </a:r>
            <a:endParaRPr kumimoji="1" lang="en-US" altLang="zh-CN" sz="4400" b="1" dirty="0">
              <a:latin typeface="楷体_GB2312" pitchFamily="49" charset="-122"/>
              <a:ea typeface="楷体_GB2312" pitchFamily="49" charset="-122"/>
            </a:endParaRPr>
          </a:p>
          <a:p>
            <a:pPr algn="ctr">
              <a:lnSpc>
                <a:spcPts val="36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8000" b="1" dirty="0">
                <a:latin typeface="楷体_GB2312" pitchFamily="49" charset="-122"/>
                <a:ea typeface="楷体_GB2312" pitchFamily="49" charset="-122"/>
              </a:rPr>
              <a:t>电路</a:t>
            </a:r>
            <a:endParaRPr kumimoji="1" lang="en-US" altLang="zh-CN" sz="8000" b="1" dirty="0">
              <a:latin typeface="楷体_GB2312" pitchFamily="49" charset="-122"/>
              <a:ea typeface="楷体_GB2312" pitchFamily="49" charset="-122"/>
            </a:endParaRPr>
          </a:p>
          <a:p>
            <a:pPr algn="ctr">
              <a:lnSpc>
                <a:spcPts val="36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8000" b="1" dirty="0">
                <a:latin typeface="楷体_GB2312" pitchFamily="49" charset="-122"/>
                <a:ea typeface="楷体_GB2312" pitchFamily="49" charset="-122"/>
              </a:rPr>
              <a:t>电路模型</a:t>
            </a:r>
            <a:endParaRPr kumimoji="1" lang="en-US" altLang="zh-CN" sz="8000" b="1" dirty="0">
              <a:latin typeface="楷体_GB2312" pitchFamily="49" charset="-122"/>
              <a:ea typeface="楷体_GB2312" pitchFamily="49" charset="-122"/>
            </a:endParaRPr>
          </a:p>
          <a:p>
            <a:pPr algn="ctr">
              <a:lnSpc>
                <a:spcPts val="36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80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电路理论</a:t>
            </a:r>
            <a:endParaRPr kumimoji="1" lang="zh-CN" altLang="en-US" sz="80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382" y="1007652"/>
            <a:ext cx="8541236" cy="5066215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42" y="6255653"/>
            <a:ext cx="4000341" cy="4485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160" y="1053351"/>
            <a:ext cx="7937680" cy="5553937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92806" y="792092"/>
            <a:ext cx="23034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spcBef>
                <a:spcPct val="50000"/>
              </a:spcBef>
              <a:buClrTx/>
              <a:buSz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实际电压源</a:t>
            </a:r>
            <a:endParaRPr kumimoji="1"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827089" y="3809999"/>
            <a:ext cx="2144712" cy="2947989"/>
            <a:chOff x="839" y="2432"/>
            <a:chExt cx="1360" cy="1829"/>
          </a:xfrm>
        </p:grpSpPr>
        <p:pic>
          <p:nvPicPr>
            <p:cNvPr id="39946" name="Picture 7" descr="干电池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2432"/>
              <a:ext cx="1360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7" name="Text Box 8"/>
            <p:cNvSpPr txBox="1">
              <a:spLocks noChangeArrowheads="1"/>
            </p:cNvSpPr>
            <p:nvPr/>
          </p:nvSpPr>
          <p:spPr bwMode="auto">
            <a:xfrm>
              <a:off x="1195" y="4042"/>
              <a:ext cx="5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FFCC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干电池</a:t>
              </a:r>
              <a:endParaRPr lang="zh-CN" altLang="en-US" sz="2000">
                <a:solidFill>
                  <a:srgbClr val="FFFFCC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4470399" y="3894667"/>
            <a:ext cx="3198813" cy="2869672"/>
            <a:chOff x="3016" y="2387"/>
            <a:chExt cx="1995" cy="1405"/>
          </a:xfrm>
        </p:grpSpPr>
        <p:pic>
          <p:nvPicPr>
            <p:cNvPr id="39944" name="Picture 10" descr="钮扣电池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2387"/>
              <a:ext cx="1995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5" name="Text Box 11"/>
            <p:cNvSpPr txBox="1">
              <a:spLocks noChangeArrowheads="1"/>
            </p:cNvSpPr>
            <p:nvPr/>
          </p:nvSpPr>
          <p:spPr bwMode="auto">
            <a:xfrm>
              <a:off x="3666" y="3612"/>
              <a:ext cx="70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FFCC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钮扣电池</a:t>
              </a:r>
              <a:endParaRPr lang="zh-CN" altLang="en-US" sz="2000">
                <a:solidFill>
                  <a:srgbClr val="FFFFCC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sp>
        <p:nvSpPr>
          <p:cNvPr id="481298" name="Text Box 18"/>
          <p:cNvSpPr txBox="1">
            <a:spLocks noChangeArrowheads="1"/>
          </p:cNvSpPr>
          <p:nvPr/>
        </p:nvSpPr>
        <p:spPr bwMode="auto">
          <a:xfrm>
            <a:off x="395816" y="1402987"/>
            <a:ext cx="5832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干电池和钮扣电池（化学电源）</a:t>
            </a:r>
            <a:endParaRPr lang="zh-CN" altLang="en-US" sz="2800" b="1" dirty="0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81299" name="Rectangle 19"/>
          <p:cNvSpPr>
            <a:spLocks noChangeArrowheads="1"/>
          </p:cNvSpPr>
          <p:nvPr/>
        </p:nvSpPr>
        <p:spPr bwMode="auto">
          <a:xfrm>
            <a:off x="468313" y="1968501"/>
            <a:ext cx="828040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干电池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电动势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1.5V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，仅取决于（糊状）化学材料，其大小决定储存的能量，化学反应不可逆。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81300" name="Rectangle 20"/>
          <p:cNvSpPr>
            <a:spLocks noChangeArrowheads="1"/>
          </p:cNvSpPr>
          <p:nvPr/>
        </p:nvSpPr>
        <p:spPr bwMode="auto">
          <a:xfrm>
            <a:off x="466725" y="3048001"/>
            <a:ext cx="83534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钮扣电池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电动势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1.35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，用固体化学材料，化学反应不可逆。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3"/>
          <p:cNvSpPr>
            <a:spLocks noChangeArrowheads="1"/>
          </p:cNvSpPr>
          <p:nvPr/>
        </p:nvSpPr>
        <p:spPr bwMode="auto">
          <a:xfrm>
            <a:off x="5495993" y="6216841"/>
            <a:ext cx="3416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en-US" sz="2400" dirty="0">
                <a:solidFill>
                  <a:srgbClr val="FFFF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丰田</a:t>
            </a:r>
            <a:r>
              <a:rPr lang="en-US" altLang="zh-CN" sz="2400" dirty="0" err="1">
                <a:solidFill>
                  <a:srgbClr val="FFFF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mirai</a:t>
            </a:r>
            <a:r>
              <a:rPr lang="zh-CN" altLang="en-US" sz="2400" dirty="0">
                <a:solidFill>
                  <a:srgbClr val="FFFF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燃料电池汽车</a:t>
            </a:r>
            <a:endParaRPr lang="zh-CN" altLang="en-US" sz="2400" dirty="0">
              <a:solidFill>
                <a:srgbClr val="FFFF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4" name="Group 2"/>
          <p:cNvGrpSpPr/>
          <p:nvPr/>
        </p:nvGrpSpPr>
        <p:grpSpPr bwMode="auto">
          <a:xfrm>
            <a:off x="269029" y="2566507"/>
            <a:ext cx="4897438" cy="4112695"/>
            <a:chOff x="3424" y="1661"/>
            <a:chExt cx="1905" cy="1991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450" y="3431"/>
              <a:ext cx="143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FFFFCC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     </a:t>
              </a:r>
              <a:r>
                <a:rPr lang="zh-CN" altLang="en-US" sz="2400" dirty="0">
                  <a:solidFill>
                    <a:srgbClr val="FFFFCC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氢氧燃料电池示意图</a:t>
              </a:r>
              <a:endParaRPr lang="zh-CN" altLang="en-US" sz="2400" dirty="0">
                <a:solidFill>
                  <a:srgbClr val="FFFFCC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6" name="Picture 4" descr="氢氧燃料电池示意图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1661"/>
              <a:ext cx="1905" cy="1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92773" y="676493"/>
            <a:ext cx="4535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2. </a:t>
            </a:r>
            <a:r>
              <a:rPr lang="zh-CN" altLang="en-US" sz="2800" b="1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燃料电池（化学电源）</a:t>
            </a:r>
            <a:endParaRPr lang="zh-CN" altLang="en-US" sz="2800" b="1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34156" y="1272382"/>
            <a:ext cx="8675688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电池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电动势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1.23V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。以氢、氧作为燃料。约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40-45%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的化学能转变为电能。实验阶段加燃料可继续工作。 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053" y="2319783"/>
            <a:ext cx="3044201" cy="3858658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" b="12522"/>
          <a:stretch>
            <a:fillRect/>
          </a:stretch>
        </p:blipFill>
        <p:spPr bwMode="auto">
          <a:xfrm>
            <a:off x="5724917" y="2940635"/>
            <a:ext cx="673948" cy="4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323322" y="1004997"/>
            <a:ext cx="48974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太阳能电池（光能电源）</a:t>
            </a:r>
            <a:endParaRPr lang="zh-CN" altLang="en-US" sz="2800" b="1" dirty="0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463022" y="1579737"/>
            <a:ext cx="7920037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一块太阳能电池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电动势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0.6V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。太阳光照射到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P-N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结上，形成一个从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区流向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区的电流。约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11%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的光能转变为电能，故常用太阳能电池板。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389996" y="2976563"/>
            <a:ext cx="7993063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一个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50cm</a:t>
            </a:r>
            <a:r>
              <a:rPr lang="en-US" altLang="zh-CN" sz="2400" baseline="30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太阳能电池的电动势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0.6V,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电流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0.1A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751947" y="3675063"/>
            <a:ext cx="3600450" cy="3065462"/>
            <a:chOff x="3832" y="1661"/>
            <a:chExt cx="1724" cy="1807"/>
          </a:xfrm>
        </p:grpSpPr>
        <p:pic>
          <p:nvPicPr>
            <p:cNvPr id="41992" name="Picture 6" descr="太阳能电池示意图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2" y="1661"/>
              <a:ext cx="1724" cy="1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3" name="Rectangle 7"/>
            <p:cNvSpPr>
              <a:spLocks noChangeArrowheads="1"/>
            </p:cNvSpPr>
            <p:nvPr/>
          </p:nvSpPr>
          <p:spPr bwMode="auto">
            <a:xfrm>
              <a:off x="4024" y="3234"/>
              <a:ext cx="12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     </a:t>
              </a:r>
              <a:r>
                <a:rPr lang="zh-CN" altLang="en-US" sz="2000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太阳能电池示意图</a:t>
              </a:r>
              <a:endPara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pic>
        <p:nvPicPr>
          <p:cNvPr id="41990" name="Picture 14" descr="太阳能电池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97" y="3675063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 Box 15"/>
          <p:cNvSpPr txBox="1">
            <a:spLocks noChangeArrowheads="1"/>
          </p:cNvSpPr>
          <p:nvPr/>
        </p:nvSpPr>
        <p:spPr bwMode="auto">
          <a:xfrm>
            <a:off x="5431897" y="6122988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太阳能电池板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583406" y="2936876"/>
            <a:ext cx="3671887" cy="3640138"/>
            <a:chOff x="3243" y="1616"/>
            <a:chExt cx="1678" cy="2315"/>
          </a:xfrm>
        </p:grpSpPr>
        <p:pic>
          <p:nvPicPr>
            <p:cNvPr id="43014" name="Picture 3" descr="蓄电池示意图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" y="1616"/>
              <a:ext cx="1678" cy="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5" name="Rectangle 4"/>
            <p:cNvSpPr>
              <a:spLocks noChangeArrowheads="1"/>
            </p:cNvSpPr>
            <p:nvPr/>
          </p:nvSpPr>
          <p:spPr bwMode="auto">
            <a:xfrm>
              <a:off x="3560" y="3679"/>
              <a:ext cx="78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FFFFCC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蓄电池示意图</a:t>
              </a:r>
              <a:endParaRPr lang="zh-CN" altLang="en-US" sz="2000" dirty="0">
                <a:solidFill>
                  <a:srgbClr val="FFFFCC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sp>
        <p:nvSpPr>
          <p:cNvPr id="484357" name="Text Box 5"/>
          <p:cNvSpPr txBox="1">
            <a:spLocks noChangeArrowheads="1"/>
          </p:cNvSpPr>
          <p:nvPr/>
        </p:nvSpPr>
        <p:spPr bwMode="auto">
          <a:xfrm>
            <a:off x="415131" y="981979"/>
            <a:ext cx="4260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4. 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蓄电池（化学电源）</a:t>
            </a:r>
            <a:endParaRPr lang="zh-CN" altLang="en-US" sz="2800" b="1" dirty="0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84358" name="Text Box 6"/>
          <p:cNvSpPr txBox="1">
            <a:spLocks noChangeArrowheads="1"/>
          </p:cNvSpPr>
          <p:nvPr/>
        </p:nvSpPr>
        <p:spPr bwMode="auto">
          <a:xfrm>
            <a:off x="511968" y="1641476"/>
            <a:ext cx="81200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电池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电动势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2V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。使用时，电池放电，当电解液浓度小于一定值时，电动势低于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2V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，常要充电，化学反应可逆。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3013" name="Picture 13" descr="蓄电池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656" y="2936876"/>
            <a:ext cx="3959225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8623"/>
            <a:ext cx="4354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1.5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电压源和电流源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900113" y="4188886"/>
            <a:ext cx="2520950" cy="574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电路符号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" name="Group 29"/>
          <p:cNvGrpSpPr/>
          <p:nvPr/>
        </p:nvGrpSpPr>
        <p:grpSpPr bwMode="auto">
          <a:xfrm>
            <a:off x="971550" y="4834999"/>
            <a:ext cx="2735263" cy="1081087"/>
            <a:chOff x="1066" y="2741"/>
            <a:chExt cx="1008" cy="398"/>
          </a:xfrm>
        </p:grpSpPr>
        <p:sp>
          <p:nvSpPr>
            <p:cNvPr id="238600" name="AutoShape 8"/>
            <p:cNvSpPr>
              <a:spLocks noChangeArrowheads="1"/>
            </p:cNvSpPr>
            <p:nvPr/>
          </p:nvSpPr>
          <p:spPr bwMode="auto">
            <a:xfrm rot="5400000">
              <a:off x="1436" y="2788"/>
              <a:ext cx="267" cy="432"/>
            </a:xfrm>
            <a:prstGeom prst="diamond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7122" name="Line 9"/>
            <p:cNvSpPr>
              <a:spLocks noChangeShapeType="1"/>
            </p:cNvSpPr>
            <p:nvPr/>
          </p:nvSpPr>
          <p:spPr bwMode="auto">
            <a:xfrm>
              <a:off x="1114" y="3005"/>
              <a:ext cx="91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3" name="Oval 10"/>
            <p:cNvSpPr>
              <a:spLocks noChangeArrowheads="1"/>
            </p:cNvSpPr>
            <p:nvPr/>
          </p:nvSpPr>
          <p:spPr bwMode="auto">
            <a:xfrm>
              <a:off x="2026" y="2981"/>
              <a:ext cx="48" cy="48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7124" name="Oval 11"/>
            <p:cNvSpPr>
              <a:spLocks noChangeArrowheads="1"/>
            </p:cNvSpPr>
            <p:nvPr/>
          </p:nvSpPr>
          <p:spPr bwMode="auto">
            <a:xfrm>
              <a:off x="1066" y="2981"/>
              <a:ext cx="48" cy="4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7125" name="Text Box 12"/>
            <p:cNvSpPr txBox="1">
              <a:spLocks noChangeArrowheads="1"/>
            </p:cNvSpPr>
            <p:nvPr/>
          </p:nvSpPr>
          <p:spPr bwMode="auto">
            <a:xfrm>
              <a:off x="1162" y="2741"/>
              <a:ext cx="24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>
                  <a:latin typeface="Times New Roman" panose="02020603050405020304" pitchFamily="18" charset="0"/>
                </a:rPr>
                <a:t>+</a:t>
              </a:r>
              <a:endParaRPr kumimoji="1" lang="en-US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47126" name="Text Box 13"/>
            <p:cNvSpPr txBox="1">
              <a:spLocks noChangeArrowheads="1"/>
            </p:cNvSpPr>
            <p:nvPr/>
          </p:nvSpPr>
          <p:spPr bwMode="auto">
            <a:xfrm>
              <a:off x="1731" y="2741"/>
              <a:ext cx="24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>
                  <a:latin typeface="Times New Roman" panose="02020603050405020304" pitchFamily="18" charset="0"/>
                </a:rPr>
                <a:t>–</a:t>
              </a:r>
              <a:endParaRPr kumimoji="1" lang="en-US" altLang="zh-CN">
                <a:latin typeface="Times New Roman" panose="02020603050405020304" pitchFamily="18" charset="0"/>
              </a:endParaRPr>
            </a:p>
          </p:txBody>
        </p:sp>
      </p:grpSp>
      <p:sp>
        <p:nvSpPr>
          <p:cNvPr id="238615" name="Text Box 23" descr="羊皮纸"/>
          <p:cNvSpPr txBox="1">
            <a:spLocks noChangeArrowheads="1"/>
          </p:cNvSpPr>
          <p:nvPr/>
        </p:nvSpPr>
        <p:spPr bwMode="auto">
          <a:xfrm>
            <a:off x="1187450" y="6131986"/>
            <a:ext cx="2303463" cy="4572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受控电压源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38619" name="Text Box 27"/>
          <p:cNvSpPr txBox="1">
            <a:spLocks noChangeArrowheads="1"/>
          </p:cNvSpPr>
          <p:nvPr/>
        </p:nvSpPr>
        <p:spPr bwMode="auto">
          <a:xfrm>
            <a:off x="226441" y="1150949"/>
            <a:ext cx="22397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1.6.1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定义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8629" name="Text Box 37" descr="羊皮纸"/>
          <p:cNvSpPr txBox="1">
            <a:spLocks noChangeArrowheads="1"/>
          </p:cNvSpPr>
          <p:nvPr/>
        </p:nvSpPr>
        <p:spPr bwMode="auto">
          <a:xfrm>
            <a:off x="4932363" y="6058961"/>
            <a:ext cx="2376487" cy="4572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受控电流源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3" name="Group 61"/>
          <p:cNvGrpSpPr/>
          <p:nvPr/>
        </p:nvGrpSpPr>
        <p:grpSpPr bwMode="auto">
          <a:xfrm>
            <a:off x="4643438" y="5190599"/>
            <a:ext cx="2735262" cy="725487"/>
            <a:chOff x="2925" y="2747"/>
            <a:chExt cx="1723" cy="457"/>
          </a:xfrm>
        </p:grpSpPr>
        <p:sp>
          <p:nvSpPr>
            <p:cNvPr id="47115" name="Line 32"/>
            <p:cNvSpPr>
              <a:spLocks noChangeShapeType="1"/>
            </p:cNvSpPr>
            <p:nvPr/>
          </p:nvSpPr>
          <p:spPr bwMode="auto">
            <a:xfrm>
              <a:off x="3007" y="2975"/>
              <a:ext cx="155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16" name="Oval 33"/>
            <p:cNvSpPr>
              <a:spLocks noChangeArrowheads="1"/>
            </p:cNvSpPr>
            <p:nvPr/>
          </p:nvSpPr>
          <p:spPr bwMode="auto">
            <a:xfrm>
              <a:off x="4566" y="2934"/>
              <a:ext cx="82" cy="82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7117" name="Oval 34"/>
            <p:cNvSpPr>
              <a:spLocks noChangeArrowheads="1"/>
            </p:cNvSpPr>
            <p:nvPr/>
          </p:nvSpPr>
          <p:spPr bwMode="auto">
            <a:xfrm>
              <a:off x="2925" y="2934"/>
              <a:ext cx="82" cy="82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7118" name="AutoShape 38"/>
            <p:cNvSpPr>
              <a:spLocks noChangeArrowheads="1"/>
            </p:cNvSpPr>
            <p:nvPr/>
          </p:nvSpPr>
          <p:spPr bwMode="auto">
            <a:xfrm>
              <a:off x="4150" y="2931"/>
              <a:ext cx="363" cy="91"/>
            </a:xfrm>
            <a:prstGeom prst="rightArrow">
              <a:avLst>
                <a:gd name="adj1" fmla="val 50000"/>
                <a:gd name="adj2" fmla="val 99725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38623" name="AutoShape 31"/>
            <p:cNvSpPr>
              <a:spLocks noChangeArrowheads="1"/>
            </p:cNvSpPr>
            <p:nvPr/>
          </p:nvSpPr>
          <p:spPr bwMode="auto">
            <a:xfrm rot="5400000">
              <a:off x="3558" y="2606"/>
              <a:ext cx="457" cy="739"/>
            </a:xfrm>
            <a:prstGeom prst="diamond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7120" name="Line 39"/>
            <p:cNvSpPr>
              <a:spLocks noChangeShapeType="1"/>
            </p:cNvSpPr>
            <p:nvPr/>
          </p:nvSpPr>
          <p:spPr bwMode="auto">
            <a:xfrm>
              <a:off x="3786" y="2750"/>
              <a:ext cx="0" cy="45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38643" name="Rectangle 51" descr="斜纹布"/>
          <p:cNvSpPr>
            <a:spLocks noChangeArrowheads="1"/>
          </p:cNvSpPr>
          <p:nvPr/>
        </p:nvSpPr>
        <p:spPr bwMode="auto">
          <a:xfrm>
            <a:off x="900113" y="1902077"/>
            <a:ext cx="7993062" cy="1641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出电压或电流的大小和方向不是给定的值或时间函数，而是受电路中其他地方的电压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或电流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控制的电源。</a:t>
            </a:r>
            <a:endParaRPr kumimoji="1"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6000" y="3168015"/>
            <a:ext cx="457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输</a:t>
            </a:r>
            <a:endParaRPr kumimoji="1"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0" name="Text Box 4"/>
          <p:cNvSpPr txBox="1">
            <a:spLocks noChangeArrowheads="1"/>
          </p:cNvSpPr>
          <p:nvPr/>
        </p:nvSpPr>
        <p:spPr bwMode="auto">
          <a:xfrm>
            <a:off x="323850" y="3415242"/>
            <a:ext cx="5616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AutoNum type="circleNumDbPlain"/>
            </a:pP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电流控制的电流源 </a:t>
            </a:r>
            <a:r>
              <a:rPr kumimoji="1" lang="en-US" altLang="zh-CN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 CCCS )</a:t>
            </a:r>
            <a:endParaRPr kumimoji="1" lang="en-US" altLang="zh-CN" sz="28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9621" name="Text Box 5" descr="羊皮纸"/>
          <p:cNvSpPr txBox="1">
            <a:spLocks noChangeArrowheads="1"/>
          </p:cNvSpPr>
          <p:nvPr/>
        </p:nvSpPr>
        <p:spPr bwMode="auto">
          <a:xfrm>
            <a:off x="5940425" y="5301988"/>
            <a:ext cx="2871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 i="1">
                <a:latin typeface="Symbol" panose="05050102010706020507" pitchFamily="18" charset="2"/>
                <a:sym typeface="Symbol" panose="05050102010706020507" pitchFamily="18" charset="2"/>
              </a:rPr>
              <a:t> </a:t>
            </a:r>
            <a:r>
              <a:rPr kumimoji="1" lang="en-US" altLang="zh-CN" sz="2800" b="1">
                <a:latin typeface="Symbol" panose="05050102010706020507" pitchFamily="18" charset="2"/>
                <a:sym typeface="Symbol" panose="05050102010706020507" pitchFamily="18" charset="2"/>
              </a:rPr>
              <a:t>: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电流放大倍数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9657" name="Text Box 41"/>
          <p:cNvSpPr txBox="1">
            <a:spLocks noChangeArrowheads="1"/>
          </p:cNvSpPr>
          <p:nvPr/>
        </p:nvSpPr>
        <p:spPr bwMode="auto">
          <a:xfrm>
            <a:off x="323850" y="1628247"/>
            <a:ext cx="8569325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143000" indent="-11430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根据控制量和被控制量是电压</a:t>
            </a:r>
            <a:r>
              <a:rPr kumimoji="1" lang="en-US" altLang="zh-CN" sz="2800" i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b="1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或电流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，受控源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可分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四种类型：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当被控制量是电压时，用受控电压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源表示；当被控制量是电流时，用受控电流源表示。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9714" name="Text Box 98"/>
          <p:cNvSpPr txBox="1">
            <a:spLocks noChangeArrowheads="1"/>
          </p:cNvSpPr>
          <p:nvPr/>
        </p:nvSpPr>
        <p:spPr bwMode="auto">
          <a:xfrm>
            <a:off x="-13228" y="1003474"/>
            <a:ext cx="20499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1.6.2.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分类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9720" name="AutoShape 104" descr="羊皮纸"/>
          <p:cNvSpPr>
            <a:spLocks noChangeArrowheads="1"/>
          </p:cNvSpPr>
          <p:nvPr/>
        </p:nvSpPr>
        <p:spPr bwMode="auto">
          <a:xfrm>
            <a:off x="4500563" y="4135967"/>
            <a:ext cx="1800225" cy="503238"/>
          </a:xfrm>
          <a:prstGeom prst="wedgeRoundRectCallout">
            <a:avLst>
              <a:gd name="adj1" fmla="val -84125"/>
              <a:gd name="adj2" fmla="val 167352"/>
              <a:gd name="adj3" fmla="val 16667"/>
            </a:avLst>
          </a:prstGeom>
          <a:blipFill dpi="0" rotWithShape="1">
            <a:blip r:embed="rId1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四端元件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39722" name="Object 106"/>
          <p:cNvGraphicFramePr>
            <a:graphicFrameLocks noChangeAspect="1"/>
          </p:cNvGraphicFramePr>
          <p:nvPr/>
        </p:nvGraphicFramePr>
        <p:xfrm>
          <a:off x="6516688" y="4424892"/>
          <a:ext cx="15843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6" name="公式" r:id="rId2" imgW="474980" imgH="184150" progId="Equation.3">
                  <p:embed/>
                </p:oleObj>
              </mc:Choice>
              <mc:Fallback>
                <p:oleObj name="公式" r:id="rId2" imgW="474980" imgH="184150" progId="Equation.3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424892"/>
                        <a:ext cx="158432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724" name="AutoShape 108" descr="羊皮纸"/>
          <p:cNvSpPr>
            <a:spLocks noChangeArrowheads="1"/>
          </p:cNvSpPr>
          <p:nvPr/>
        </p:nvSpPr>
        <p:spPr bwMode="auto">
          <a:xfrm>
            <a:off x="3635375" y="6296555"/>
            <a:ext cx="3168650" cy="503237"/>
          </a:xfrm>
          <a:prstGeom prst="wedgeRoundRectCallout">
            <a:avLst>
              <a:gd name="adj1" fmla="val -53306"/>
              <a:gd name="adj2" fmla="val -199213"/>
              <a:gd name="adj3" fmla="val 16667"/>
            </a:avLst>
          </a:prstGeom>
          <a:blipFill dpi="0" rotWithShape="1">
            <a:blip r:embed="rId1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输出：受控部分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9725" name="AutoShape 109" descr="羊皮纸"/>
          <p:cNvSpPr>
            <a:spLocks noChangeArrowheads="1"/>
          </p:cNvSpPr>
          <p:nvPr/>
        </p:nvSpPr>
        <p:spPr bwMode="auto">
          <a:xfrm>
            <a:off x="179388" y="6296555"/>
            <a:ext cx="3097212" cy="503237"/>
          </a:xfrm>
          <a:prstGeom prst="wedgeRoundRectCallout">
            <a:avLst>
              <a:gd name="adj1" fmla="val -898"/>
              <a:gd name="adj2" fmla="val -222556"/>
              <a:gd name="adj3" fmla="val 16667"/>
            </a:avLst>
          </a:prstGeom>
          <a:blipFill dpi="0" rotWithShape="1">
            <a:blip r:embed="rId1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输入：控制部分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4" name="Group 154"/>
          <p:cNvGrpSpPr/>
          <p:nvPr/>
        </p:nvGrpSpPr>
        <p:grpSpPr bwMode="auto">
          <a:xfrm>
            <a:off x="539750" y="3848630"/>
            <a:ext cx="4017963" cy="2016125"/>
            <a:chOff x="340" y="2115"/>
            <a:chExt cx="2531" cy="1270"/>
          </a:xfrm>
        </p:grpSpPr>
        <p:sp>
          <p:nvSpPr>
            <p:cNvPr id="48139" name="Line 122"/>
            <p:cNvSpPr>
              <a:spLocks noChangeShapeType="1"/>
            </p:cNvSpPr>
            <p:nvPr/>
          </p:nvSpPr>
          <p:spPr bwMode="auto">
            <a:xfrm>
              <a:off x="1610" y="3385"/>
              <a:ext cx="10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40" name="Line 123"/>
            <p:cNvSpPr>
              <a:spLocks noChangeShapeType="1"/>
            </p:cNvSpPr>
            <p:nvPr/>
          </p:nvSpPr>
          <p:spPr bwMode="auto">
            <a:xfrm>
              <a:off x="1610" y="2523"/>
              <a:ext cx="10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41" name="Text Box 124"/>
            <p:cNvSpPr txBox="1">
              <a:spLocks noChangeArrowheads="1"/>
            </p:cNvSpPr>
            <p:nvPr/>
          </p:nvSpPr>
          <p:spPr bwMode="auto">
            <a:xfrm>
              <a:off x="1655" y="2976"/>
              <a:ext cx="50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Symbol" panose="05050102010706020507" pitchFamily="18" charset="2"/>
                  <a:sym typeface="Symbol" panose="05050102010706020507" pitchFamily="18" charset="2"/>
                </a:rPr>
                <a:t>b</a:t>
              </a:r>
              <a:r>
                <a:rPr kumimoji="1" lang="en-US" altLang="zh-CN" sz="2800">
                  <a:latin typeface="Symbol" panose="05050102010706020507" pitchFamily="18" charset="2"/>
                  <a:sym typeface="Symbol" panose="05050102010706020507" pitchFamily="18" charset="2"/>
                </a:rPr>
                <a:t> </a:t>
              </a: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8142" name="Text Box 125"/>
            <p:cNvSpPr txBox="1">
              <a:spLocks noChangeArrowheads="1"/>
            </p:cNvSpPr>
            <p:nvPr/>
          </p:nvSpPr>
          <p:spPr bwMode="auto">
            <a:xfrm>
              <a:off x="2426" y="2478"/>
              <a:ext cx="2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8143" name="Text Box 126"/>
            <p:cNvSpPr txBox="1">
              <a:spLocks noChangeArrowheads="1"/>
            </p:cNvSpPr>
            <p:nvPr/>
          </p:nvSpPr>
          <p:spPr bwMode="auto">
            <a:xfrm>
              <a:off x="2472" y="2977"/>
              <a:ext cx="34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8144" name="Text Box 127"/>
            <p:cNvSpPr txBox="1">
              <a:spLocks noChangeArrowheads="1"/>
            </p:cNvSpPr>
            <p:nvPr/>
          </p:nvSpPr>
          <p:spPr bwMode="auto">
            <a:xfrm>
              <a:off x="2381" y="2750"/>
              <a:ext cx="4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8145" name="Line 128"/>
            <p:cNvSpPr>
              <a:spLocks noChangeShapeType="1"/>
            </p:cNvSpPr>
            <p:nvPr/>
          </p:nvSpPr>
          <p:spPr bwMode="auto">
            <a:xfrm flipH="1">
              <a:off x="1837" y="2433"/>
              <a:ext cx="400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46" name="Text Box 129"/>
            <p:cNvSpPr txBox="1">
              <a:spLocks noChangeArrowheads="1"/>
            </p:cNvSpPr>
            <p:nvPr/>
          </p:nvSpPr>
          <p:spPr bwMode="auto">
            <a:xfrm>
              <a:off x="2245" y="2160"/>
              <a:ext cx="4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8147" name="Line 130"/>
            <p:cNvSpPr>
              <a:spLocks noChangeShapeType="1"/>
            </p:cNvSpPr>
            <p:nvPr/>
          </p:nvSpPr>
          <p:spPr bwMode="auto">
            <a:xfrm>
              <a:off x="630" y="2520"/>
              <a:ext cx="5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48" name="Line 131"/>
            <p:cNvSpPr>
              <a:spLocks noChangeShapeType="1"/>
            </p:cNvSpPr>
            <p:nvPr/>
          </p:nvSpPr>
          <p:spPr bwMode="auto">
            <a:xfrm>
              <a:off x="839" y="2433"/>
              <a:ext cx="363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49" name="Line 132"/>
            <p:cNvSpPr>
              <a:spLocks noChangeShapeType="1"/>
            </p:cNvSpPr>
            <p:nvPr/>
          </p:nvSpPr>
          <p:spPr bwMode="auto">
            <a:xfrm flipH="1">
              <a:off x="1202" y="2520"/>
              <a:ext cx="9" cy="86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0" name="Line 133"/>
            <p:cNvSpPr>
              <a:spLocks noChangeShapeType="1"/>
            </p:cNvSpPr>
            <p:nvPr/>
          </p:nvSpPr>
          <p:spPr bwMode="auto">
            <a:xfrm flipH="1" flipV="1">
              <a:off x="612" y="3385"/>
              <a:ext cx="5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1" name="Text Box 134"/>
            <p:cNvSpPr txBox="1">
              <a:spLocks noChangeArrowheads="1"/>
            </p:cNvSpPr>
            <p:nvPr/>
          </p:nvSpPr>
          <p:spPr bwMode="auto">
            <a:xfrm>
              <a:off x="567" y="2977"/>
              <a:ext cx="2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8152" name="Text Box 135"/>
            <p:cNvSpPr txBox="1">
              <a:spLocks noChangeArrowheads="1"/>
            </p:cNvSpPr>
            <p:nvPr/>
          </p:nvSpPr>
          <p:spPr bwMode="auto">
            <a:xfrm>
              <a:off x="340" y="2750"/>
              <a:ext cx="49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8153" name="Text Box 136"/>
            <p:cNvSpPr txBox="1">
              <a:spLocks noChangeArrowheads="1"/>
            </p:cNvSpPr>
            <p:nvPr/>
          </p:nvSpPr>
          <p:spPr bwMode="auto">
            <a:xfrm>
              <a:off x="430" y="2115"/>
              <a:ext cx="5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8154" name="Line 138"/>
            <p:cNvSpPr>
              <a:spLocks noChangeShapeType="1"/>
            </p:cNvSpPr>
            <p:nvPr/>
          </p:nvSpPr>
          <p:spPr bwMode="auto">
            <a:xfrm>
              <a:off x="1610" y="2523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8155" name="Text Box 140"/>
            <p:cNvSpPr txBox="1">
              <a:spLocks noChangeArrowheads="1"/>
            </p:cNvSpPr>
            <p:nvPr/>
          </p:nvSpPr>
          <p:spPr bwMode="auto">
            <a:xfrm>
              <a:off x="475" y="2466"/>
              <a:ext cx="2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156" name="Rectangle 141"/>
            <p:cNvSpPr>
              <a:spLocks noChangeArrowheads="1"/>
            </p:cNvSpPr>
            <p:nvPr/>
          </p:nvSpPr>
          <p:spPr bwMode="auto">
            <a:xfrm>
              <a:off x="1156" y="2750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8157" name="Line 137"/>
            <p:cNvSpPr>
              <a:spLocks noChangeShapeType="1"/>
            </p:cNvSpPr>
            <p:nvPr/>
          </p:nvSpPr>
          <p:spPr bwMode="auto">
            <a:xfrm>
              <a:off x="1610" y="2972"/>
              <a:ext cx="0" cy="367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9755" name="AutoShape 139"/>
            <p:cNvSpPr>
              <a:spLocks noChangeArrowheads="1"/>
            </p:cNvSpPr>
            <p:nvPr/>
          </p:nvSpPr>
          <p:spPr bwMode="auto">
            <a:xfrm>
              <a:off x="1384" y="2613"/>
              <a:ext cx="453" cy="454"/>
            </a:xfrm>
            <a:prstGeom prst="flowChartSor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Text Box 4" descr="羊皮纸"/>
          <p:cNvSpPr txBox="1">
            <a:spLocks noChangeArrowheads="1"/>
          </p:cNvSpPr>
          <p:nvPr/>
        </p:nvSpPr>
        <p:spPr bwMode="auto">
          <a:xfrm>
            <a:off x="5292725" y="2336269"/>
            <a:ext cx="2663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kumimoji="1"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转移电导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1"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40704" name="Text Box 64"/>
          <p:cNvSpPr txBox="1">
            <a:spLocks noChangeArrowheads="1"/>
          </p:cNvSpPr>
          <p:nvPr/>
        </p:nvSpPr>
        <p:spPr bwMode="auto">
          <a:xfrm>
            <a:off x="611188" y="795124"/>
            <a:ext cx="5111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电压控制的电流源 </a:t>
            </a:r>
            <a:r>
              <a:rPr kumimoji="1"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VCCS </a:t>
            </a:r>
            <a:r>
              <a:rPr kumimoji="1"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endParaRPr kumimoji="1" lang="en-US" altLang="zh-CN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40732" name="Object 92"/>
          <p:cNvGraphicFramePr>
            <a:graphicFrameLocks noChangeAspect="1"/>
          </p:cNvGraphicFramePr>
          <p:nvPr/>
        </p:nvGraphicFramePr>
        <p:xfrm>
          <a:off x="5692140" y="1471081"/>
          <a:ext cx="16478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4" name="公式" r:id="rId1" imgW="469265" imgH="184150" progId="Equation.3">
                  <p:embed/>
                </p:oleObj>
              </mc:Choice>
              <mc:Fallback>
                <p:oleObj name="公式" r:id="rId1" imgW="469265" imgH="18415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140" y="1471081"/>
                        <a:ext cx="16478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734" name="Text Box 94"/>
          <p:cNvSpPr txBox="1">
            <a:spLocks noChangeArrowheads="1"/>
          </p:cNvSpPr>
          <p:nvPr/>
        </p:nvSpPr>
        <p:spPr bwMode="auto">
          <a:xfrm>
            <a:off x="611188" y="3984094"/>
            <a:ext cx="5400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AutoNum type="circleNumDbPlain" startAt="3"/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电压控制的电压源 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VCVS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)</a:t>
            </a:r>
            <a:endParaRPr kumimoji="1" lang="en-US" altLang="zh-CN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40761" name="Object 121"/>
          <p:cNvGraphicFramePr>
            <a:graphicFrameLocks noChangeAspect="1"/>
          </p:cNvGraphicFramePr>
          <p:nvPr/>
        </p:nvGraphicFramePr>
        <p:xfrm>
          <a:off x="5651500" y="4776256"/>
          <a:ext cx="17287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5" name="公式" r:id="rId3" imgW="546100" imgH="184150" progId="Equation.3">
                  <p:embed/>
                </p:oleObj>
              </mc:Choice>
              <mc:Fallback>
                <p:oleObj name="公式" r:id="rId3" imgW="546100" imgH="184150" progId="Equation.3">
                  <p:embed/>
                  <p:pic>
                    <p:nvPicPr>
                      <p:cNvPr id="0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776256"/>
                        <a:ext cx="1728788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762" name="Text Box 122" descr="羊皮纸"/>
          <p:cNvSpPr txBox="1">
            <a:spLocks noChangeArrowheads="1"/>
          </p:cNvSpPr>
          <p:nvPr/>
        </p:nvSpPr>
        <p:spPr bwMode="auto">
          <a:xfrm>
            <a:off x="5148263" y="5568419"/>
            <a:ext cx="30241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1"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电压放大倍数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1"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2" name="Group 188"/>
          <p:cNvGrpSpPr/>
          <p:nvPr/>
        </p:nvGrpSpPr>
        <p:grpSpPr bwMode="auto">
          <a:xfrm>
            <a:off x="611188" y="1399644"/>
            <a:ext cx="4017962" cy="2016125"/>
            <a:chOff x="385" y="663"/>
            <a:chExt cx="2531" cy="1270"/>
          </a:xfrm>
        </p:grpSpPr>
        <p:sp>
          <p:nvSpPr>
            <p:cNvPr id="49184" name="Line 153"/>
            <p:cNvSpPr>
              <a:spLocks noChangeShapeType="1"/>
            </p:cNvSpPr>
            <p:nvPr/>
          </p:nvSpPr>
          <p:spPr bwMode="auto">
            <a:xfrm>
              <a:off x="1655" y="1071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9185" name="Line 137"/>
            <p:cNvSpPr>
              <a:spLocks noChangeShapeType="1"/>
            </p:cNvSpPr>
            <p:nvPr/>
          </p:nvSpPr>
          <p:spPr bwMode="auto">
            <a:xfrm>
              <a:off x="1655" y="1933"/>
              <a:ext cx="10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86" name="Line 138"/>
            <p:cNvSpPr>
              <a:spLocks noChangeShapeType="1"/>
            </p:cNvSpPr>
            <p:nvPr/>
          </p:nvSpPr>
          <p:spPr bwMode="auto">
            <a:xfrm>
              <a:off x="1655" y="1071"/>
              <a:ext cx="10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87" name="Text Box 139"/>
            <p:cNvSpPr txBox="1">
              <a:spLocks noChangeArrowheads="1"/>
            </p:cNvSpPr>
            <p:nvPr/>
          </p:nvSpPr>
          <p:spPr bwMode="auto">
            <a:xfrm>
              <a:off x="1937" y="1269"/>
              <a:ext cx="50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gu</a:t>
              </a:r>
              <a:r>
                <a:rPr kumimoji="1" lang="en-US" altLang="zh-CN" sz="28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9188" name="Text Box 140"/>
            <p:cNvSpPr txBox="1">
              <a:spLocks noChangeArrowheads="1"/>
            </p:cNvSpPr>
            <p:nvPr/>
          </p:nvSpPr>
          <p:spPr bwMode="auto">
            <a:xfrm>
              <a:off x="2471" y="1026"/>
              <a:ext cx="2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9189" name="Text Box 141"/>
            <p:cNvSpPr txBox="1">
              <a:spLocks noChangeArrowheads="1"/>
            </p:cNvSpPr>
            <p:nvPr/>
          </p:nvSpPr>
          <p:spPr bwMode="auto">
            <a:xfrm>
              <a:off x="2517" y="1525"/>
              <a:ext cx="34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9190" name="Text Box 142"/>
            <p:cNvSpPr txBox="1">
              <a:spLocks noChangeArrowheads="1"/>
            </p:cNvSpPr>
            <p:nvPr/>
          </p:nvSpPr>
          <p:spPr bwMode="auto">
            <a:xfrm>
              <a:off x="2426" y="1298"/>
              <a:ext cx="4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9191" name="Line 143"/>
            <p:cNvSpPr>
              <a:spLocks noChangeShapeType="1"/>
            </p:cNvSpPr>
            <p:nvPr/>
          </p:nvSpPr>
          <p:spPr bwMode="auto">
            <a:xfrm flipH="1">
              <a:off x="1882" y="981"/>
              <a:ext cx="400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92" name="Text Box 144"/>
            <p:cNvSpPr txBox="1">
              <a:spLocks noChangeArrowheads="1"/>
            </p:cNvSpPr>
            <p:nvPr/>
          </p:nvSpPr>
          <p:spPr bwMode="auto">
            <a:xfrm>
              <a:off x="2290" y="708"/>
              <a:ext cx="4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9193" name="Line 145"/>
            <p:cNvSpPr>
              <a:spLocks noChangeShapeType="1"/>
            </p:cNvSpPr>
            <p:nvPr/>
          </p:nvSpPr>
          <p:spPr bwMode="auto">
            <a:xfrm>
              <a:off x="675" y="1068"/>
              <a:ext cx="5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94" name="Line 146"/>
            <p:cNvSpPr>
              <a:spLocks noChangeShapeType="1"/>
            </p:cNvSpPr>
            <p:nvPr/>
          </p:nvSpPr>
          <p:spPr bwMode="auto">
            <a:xfrm>
              <a:off x="884" y="981"/>
              <a:ext cx="36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95" name="Line 147"/>
            <p:cNvSpPr>
              <a:spLocks noChangeShapeType="1"/>
            </p:cNvSpPr>
            <p:nvPr/>
          </p:nvSpPr>
          <p:spPr bwMode="auto">
            <a:xfrm flipH="1">
              <a:off x="1247" y="1068"/>
              <a:ext cx="9" cy="86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96" name="Line 148"/>
            <p:cNvSpPr>
              <a:spLocks noChangeShapeType="1"/>
            </p:cNvSpPr>
            <p:nvPr/>
          </p:nvSpPr>
          <p:spPr bwMode="auto">
            <a:xfrm flipH="1" flipV="1">
              <a:off x="657" y="1933"/>
              <a:ext cx="5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97" name="Text Box 149"/>
            <p:cNvSpPr txBox="1">
              <a:spLocks noChangeArrowheads="1"/>
            </p:cNvSpPr>
            <p:nvPr/>
          </p:nvSpPr>
          <p:spPr bwMode="auto">
            <a:xfrm>
              <a:off x="612" y="1525"/>
              <a:ext cx="2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9198" name="Text Box 150"/>
            <p:cNvSpPr txBox="1">
              <a:spLocks noChangeArrowheads="1"/>
            </p:cNvSpPr>
            <p:nvPr/>
          </p:nvSpPr>
          <p:spPr bwMode="auto">
            <a:xfrm>
              <a:off x="385" y="1298"/>
              <a:ext cx="49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9199" name="Text Box 151"/>
            <p:cNvSpPr txBox="1">
              <a:spLocks noChangeArrowheads="1"/>
            </p:cNvSpPr>
            <p:nvPr/>
          </p:nvSpPr>
          <p:spPr bwMode="auto">
            <a:xfrm>
              <a:off x="475" y="663"/>
              <a:ext cx="5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9200" name="Line 152"/>
            <p:cNvSpPr>
              <a:spLocks noChangeShapeType="1"/>
            </p:cNvSpPr>
            <p:nvPr/>
          </p:nvSpPr>
          <p:spPr bwMode="auto">
            <a:xfrm>
              <a:off x="1655" y="1706"/>
              <a:ext cx="0" cy="22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0794" name="AutoShape 154"/>
            <p:cNvSpPr>
              <a:spLocks noChangeArrowheads="1"/>
            </p:cNvSpPr>
            <p:nvPr/>
          </p:nvSpPr>
          <p:spPr bwMode="auto">
            <a:xfrm>
              <a:off x="1428" y="1253"/>
              <a:ext cx="453" cy="454"/>
            </a:xfrm>
            <a:prstGeom prst="flowChartSor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9202" name="Text Box 155"/>
            <p:cNvSpPr txBox="1">
              <a:spLocks noChangeArrowheads="1"/>
            </p:cNvSpPr>
            <p:nvPr/>
          </p:nvSpPr>
          <p:spPr bwMode="auto">
            <a:xfrm>
              <a:off x="520" y="1014"/>
              <a:ext cx="2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9203" name="Rectangle 156"/>
            <p:cNvSpPr>
              <a:spLocks noChangeArrowheads="1"/>
            </p:cNvSpPr>
            <p:nvPr/>
          </p:nvSpPr>
          <p:spPr bwMode="auto">
            <a:xfrm>
              <a:off x="1201" y="129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5" name="Group 192"/>
          <p:cNvGrpSpPr/>
          <p:nvPr/>
        </p:nvGrpSpPr>
        <p:grpSpPr bwMode="auto">
          <a:xfrm>
            <a:off x="539750" y="4487331"/>
            <a:ext cx="4017963" cy="2016125"/>
            <a:chOff x="340" y="2432"/>
            <a:chExt cx="2531" cy="1270"/>
          </a:xfrm>
        </p:grpSpPr>
        <p:sp>
          <p:nvSpPr>
            <p:cNvPr id="49162" name="Text Box 172"/>
            <p:cNvSpPr txBox="1">
              <a:spLocks noChangeArrowheads="1"/>
            </p:cNvSpPr>
            <p:nvPr/>
          </p:nvSpPr>
          <p:spPr bwMode="auto">
            <a:xfrm>
              <a:off x="430" y="2432"/>
              <a:ext cx="5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pSp>
          <p:nvGrpSpPr>
            <p:cNvPr id="49163" name="Group 191"/>
            <p:cNvGrpSpPr/>
            <p:nvPr/>
          </p:nvGrpSpPr>
          <p:grpSpPr bwMode="auto">
            <a:xfrm>
              <a:off x="340" y="2477"/>
              <a:ext cx="2531" cy="1225"/>
              <a:chOff x="340" y="2477"/>
              <a:chExt cx="2531" cy="1225"/>
            </a:xfrm>
          </p:grpSpPr>
          <p:sp>
            <p:nvSpPr>
              <p:cNvPr id="49164" name="Text Box 98"/>
              <p:cNvSpPr txBox="1">
                <a:spLocks noChangeArrowheads="1"/>
              </p:cNvSpPr>
              <p:nvPr/>
            </p:nvSpPr>
            <p:spPr bwMode="auto">
              <a:xfrm>
                <a:off x="1837" y="3041"/>
                <a:ext cx="63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Symbol" panose="05050102010706020507" pitchFamily="18" charset="2"/>
                    <a:sym typeface="Symbol" panose="05050102010706020507" pitchFamily="18" charset="2"/>
                  </a:rPr>
                  <a:t></a:t>
                </a: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9165" name="Line 158"/>
              <p:cNvSpPr>
                <a:spLocks noChangeShapeType="1"/>
              </p:cNvSpPr>
              <p:nvPr/>
            </p:nvSpPr>
            <p:spPr bwMode="auto">
              <a:xfrm>
                <a:off x="1610" y="3702"/>
                <a:ext cx="1016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166" name="Line 159"/>
              <p:cNvSpPr>
                <a:spLocks noChangeShapeType="1"/>
              </p:cNvSpPr>
              <p:nvPr/>
            </p:nvSpPr>
            <p:spPr bwMode="auto">
              <a:xfrm>
                <a:off x="1610" y="2840"/>
                <a:ext cx="1016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167" name="Text Box 161"/>
              <p:cNvSpPr txBox="1">
                <a:spLocks noChangeArrowheads="1"/>
              </p:cNvSpPr>
              <p:nvPr/>
            </p:nvSpPr>
            <p:spPr bwMode="auto">
              <a:xfrm>
                <a:off x="2426" y="2795"/>
                <a:ext cx="29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endPara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9168" name="Text Box 162"/>
              <p:cNvSpPr txBox="1">
                <a:spLocks noChangeArrowheads="1"/>
              </p:cNvSpPr>
              <p:nvPr/>
            </p:nvSpPr>
            <p:spPr bwMode="auto">
              <a:xfrm>
                <a:off x="2381" y="3294"/>
                <a:ext cx="345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_</a:t>
                </a:r>
                <a:endPara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9169" name="Text Box 163"/>
              <p:cNvSpPr txBox="1">
                <a:spLocks noChangeArrowheads="1"/>
              </p:cNvSpPr>
              <p:nvPr/>
            </p:nvSpPr>
            <p:spPr bwMode="auto">
              <a:xfrm>
                <a:off x="2381" y="3067"/>
                <a:ext cx="49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9170" name="Line 164"/>
              <p:cNvSpPr>
                <a:spLocks noChangeShapeType="1"/>
              </p:cNvSpPr>
              <p:nvPr/>
            </p:nvSpPr>
            <p:spPr bwMode="auto">
              <a:xfrm flipH="1">
                <a:off x="1837" y="2750"/>
                <a:ext cx="400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171" name="Text Box 165"/>
              <p:cNvSpPr txBox="1">
                <a:spLocks noChangeArrowheads="1"/>
              </p:cNvSpPr>
              <p:nvPr/>
            </p:nvSpPr>
            <p:spPr bwMode="auto">
              <a:xfrm>
                <a:off x="2245" y="2477"/>
                <a:ext cx="43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9172" name="Line 166"/>
              <p:cNvSpPr>
                <a:spLocks noChangeShapeType="1"/>
              </p:cNvSpPr>
              <p:nvPr/>
            </p:nvSpPr>
            <p:spPr bwMode="auto">
              <a:xfrm>
                <a:off x="630" y="2837"/>
                <a:ext cx="581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173" name="Line 167"/>
              <p:cNvSpPr>
                <a:spLocks noChangeShapeType="1"/>
              </p:cNvSpPr>
              <p:nvPr/>
            </p:nvSpPr>
            <p:spPr bwMode="auto">
              <a:xfrm>
                <a:off x="839" y="2750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174" name="Line 168"/>
              <p:cNvSpPr>
                <a:spLocks noChangeShapeType="1"/>
              </p:cNvSpPr>
              <p:nvPr/>
            </p:nvSpPr>
            <p:spPr bwMode="auto">
              <a:xfrm flipH="1">
                <a:off x="1202" y="2837"/>
                <a:ext cx="9" cy="865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175" name="Line 169"/>
              <p:cNvSpPr>
                <a:spLocks noChangeShapeType="1"/>
              </p:cNvSpPr>
              <p:nvPr/>
            </p:nvSpPr>
            <p:spPr bwMode="auto">
              <a:xfrm flipH="1" flipV="1">
                <a:off x="612" y="3702"/>
                <a:ext cx="581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176" name="Text Box 170"/>
              <p:cNvSpPr txBox="1">
                <a:spLocks noChangeArrowheads="1"/>
              </p:cNvSpPr>
              <p:nvPr/>
            </p:nvSpPr>
            <p:spPr bwMode="auto">
              <a:xfrm>
                <a:off x="567" y="3294"/>
                <a:ext cx="21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_</a:t>
                </a:r>
                <a:endPara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9177" name="Text Box 171"/>
              <p:cNvSpPr txBox="1">
                <a:spLocks noChangeArrowheads="1"/>
              </p:cNvSpPr>
              <p:nvPr/>
            </p:nvSpPr>
            <p:spPr bwMode="auto">
              <a:xfrm>
                <a:off x="340" y="3067"/>
                <a:ext cx="490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9178" name="Line 174"/>
              <p:cNvSpPr>
                <a:spLocks noChangeShapeType="1"/>
              </p:cNvSpPr>
              <p:nvPr/>
            </p:nvSpPr>
            <p:spPr bwMode="auto">
              <a:xfrm>
                <a:off x="1610" y="2840"/>
                <a:ext cx="0" cy="862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40815" name="AutoShape 175"/>
              <p:cNvSpPr>
                <a:spLocks noChangeArrowheads="1"/>
              </p:cNvSpPr>
              <p:nvPr/>
            </p:nvSpPr>
            <p:spPr bwMode="auto">
              <a:xfrm rot="5400000">
                <a:off x="1404" y="3001"/>
                <a:ext cx="453" cy="454"/>
              </a:xfrm>
              <a:prstGeom prst="flowChartSort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miter lim="800000"/>
              </a:ln>
              <a:effectLst/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9180" name="Text Box 176"/>
              <p:cNvSpPr txBox="1">
                <a:spLocks noChangeArrowheads="1"/>
              </p:cNvSpPr>
              <p:nvPr/>
            </p:nvSpPr>
            <p:spPr bwMode="auto">
              <a:xfrm>
                <a:off x="475" y="2783"/>
                <a:ext cx="29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endParaRPr kumimoji="1" lang="en-US" altLang="zh-CN" sz="280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9181" name="Rectangle 177"/>
              <p:cNvSpPr>
                <a:spLocks noChangeArrowheads="1"/>
              </p:cNvSpPr>
              <p:nvPr/>
            </p:nvSpPr>
            <p:spPr bwMode="auto">
              <a:xfrm>
                <a:off x="1156" y="3067"/>
                <a:ext cx="127" cy="318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9182" name="Text Box 189"/>
              <p:cNvSpPr txBox="1">
                <a:spLocks noChangeArrowheads="1"/>
              </p:cNvSpPr>
              <p:nvPr/>
            </p:nvSpPr>
            <p:spPr bwMode="auto">
              <a:xfrm>
                <a:off x="1610" y="2795"/>
                <a:ext cx="29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endParaRPr kumimoji="1" lang="en-US" altLang="zh-CN" sz="280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9183" name="Text Box 190"/>
              <p:cNvSpPr txBox="1">
                <a:spLocks noChangeArrowheads="1"/>
              </p:cNvSpPr>
              <p:nvPr/>
            </p:nvSpPr>
            <p:spPr bwMode="auto">
              <a:xfrm>
                <a:off x="1655" y="3294"/>
                <a:ext cx="21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_</a:t>
                </a:r>
                <a:endPara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90" name="Text Box 26"/>
          <p:cNvSpPr txBox="1">
            <a:spLocks noChangeArrowheads="1"/>
          </p:cNvSpPr>
          <p:nvPr/>
        </p:nvSpPr>
        <p:spPr bwMode="auto">
          <a:xfrm>
            <a:off x="315913" y="968113"/>
            <a:ext cx="568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AutoNum type="circleNumDbPlain" startAt="4"/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电流控制的电压源 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CCVS 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endParaRPr kumimoji="1" lang="en-US" altLang="zh-CN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41691" name="Object 27"/>
          <p:cNvGraphicFramePr>
            <a:graphicFrameLocks noChangeAspect="1"/>
          </p:cNvGraphicFramePr>
          <p:nvPr/>
        </p:nvGraphicFramePr>
        <p:xfrm>
          <a:off x="5795963" y="1565806"/>
          <a:ext cx="1439862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4" name="公式" r:id="rId1" imgW="439420" imgH="184150" progId="Equation.3">
                  <p:embed/>
                </p:oleObj>
              </mc:Choice>
              <mc:Fallback>
                <p:oleObj name="公式" r:id="rId1" imgW="439420" imgH="18415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565806"/>
                        <a:ext cx="1439862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692" name="Text Box 28" descr="羊皮纸"/>
          <p:cNvSpPr txBox="1">
            <a:spLocks noChangeArrowheads="1"/>
          </p:cNvSpPr>
          <p:nvPr/>
        </p:nvSpPr>
        <p:spPr bwMode="auto">
          <a:xfrm>
            <a:off x="5435600" y="2429406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转移电阻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41693" name="Text Box 29"/>
          <p:cNvSpPr txBox="1">
            <a:spLocks noChangeArrowheads="1"/>
          </p:cNvSpPr>
          <p:nvPr/>
        </p:nvSpPr>
        <p:spPr bwMode="auto">
          <a:xfrm>
            <a:off x="611188" y="3724806"/>
            <a:ext cx="623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endParaRPr kumimoji="1" lang="zh-CN" altLang="en-US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" name="Group 67"/>
          <p:cNvGrpSpPr/>
          <p:nvPr/>
        </p:nvGrpSpPr>
        <p:grpSpPr bwMode="auto">
          <a:xfrm>
            <a:off x="539750" y="3869268"/>
            <a:ext cx="3384550" cy="2303463"/>
            <a:chOff x="340" y="2296"/>
            <a:chExt cx="2314" cy="1497"/>
          </a:xfrm>
        </p:grpSpPr>
        <p:grpSp>
          <p:nvGrpSpPr>
            <p:cNvPr id="50224" name="Group 63"/>
            <p:cNvGrpSpPr/>
            <p:nvPr/>
          </p:nvGrpSpPr>
          <p:grpSpPr bwMode="auto">
            <a:xfrm>
              <a:off x="340" y="2296"/>
              <a:ext cx="2314" cy="1497"/>
              <a:chOff x="385" y="2713"/>
              <a:chExt cx="1761" cy="1080"/>
            </a:xfrm>
          </p:grpSpPr>
          <p:grpSp>
            <p:nvGrpSpPr>
              <p:cNvPr id="50227" name="Group 32"/>
              <p:cNvGrpSpPr/>
              <p:nvPr/>
            </p:nvGrpSpPr>
            <p:grpSpPr bwMode="auto">
              <a:xfrm>
                <a:off x="1153" y="3025"/>
                <a:ext cx="264" cy="240"/>
                <a:chOff x="1344" y="1968"/>
                <a:chExt cx="1344" cy="1344"/>
              </a:xfrm>
            </p:grpSpPr>
            <p:sp>
              <p:nvSpPr>
                <p:cNvPr id="241697" name="Oval 33"/>
                <p:cNvSpPr>
                  <a:spLocks noChangeArrowheads="1"/>
                </p:cNvSpPr>
                <p:nvPr/>
              </p:nvSpPr>
              <p:spPr bwMode="auto">
                <a:xfrm>
                  <a:off x="1391" y="1967"/>
                  <a:ext cx="1295" cy="134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8100">
                  <a:solidFill>
                    <a:srgbClr val="FF9900"/>
                  </a:solidFill>
                  <a:rou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50249" name="Line 34"/>
                <p:cNvSpPr>
                  <a:spLocks noChangeShapeType="1"/>
                </p:cNvSpPr>
                <p:nvPr/>
              </p:nvSpPr>
              <p:spPr bwMode="auto">
                <a:xfrm>
                  <a:off x="1920" y="2271"/>
                  <a:ext cx="0" cy="762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50" name="Line 35"/>
                <p:cNvSpPr>
                  <a:spLocks noChangeShapeType="1"/>
                </p:cNvSpPr>
                <p:nvPr/>
              </p:nvSpPr>
              <p:spPr bwMode="auto">
                <a:xfrm>
                  <a:off x="1920" y="2738"/>
                  <a:ext cx="480" cy="478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51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920" y="2064"/>
                  <a:ext cx="480" cy="48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52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344" y="2640"/>
                  <a:ext cx="576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228" name="Line 38"/>
              <p:cNvSpPr>
                <a:spLocks noChangeShapeType="1"/>
              </p:cNvSpPr>
              <p:nvPr/>
            </p:nvSpPr>
            <p:spPr bwMode="auto">
              <a:xfrm flipH="1">
                <a:off x="510" y="3145"/>
                <a:ext cx="652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229" name="Rectangle 39"/>
              <p:cNvSpPr>
                <a:spLocks noChangeArrowheads="1"/>
              </p:cNvSpPr>
              <p:nvPr/>
            </p:nvSpPr>
            <p:spPr bwMode="auto">
              <a:xfrm>
                <a:off x="677" y="3079"/>
                <a:ext cx="332" cy="136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50230" name="Line 40"/>
              <p:cNvSpPr>
                <a:spLocks noChangeShapeType="1"/>
              </p:cNvSpPr>
              <p:nvPr/>
            </p:nvSpPr>
            <p:spPr bwMode="auto">
              <a:xfrm>
                <a:off x="1360" y="3248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231" name="Line 41"/>
              <p:cNvSpPr>
                <a:spLocks noChangeShapeType="1"/>
              </p:cNvSpPr>
              <p:nvPr/>
            </p:nvSpPr>
            <p:spPr bwMode="auto">
              <a:xfrm flipV="1">
                <a:off x="1360" y="2785"/>
                <a:ext cx="0" cy="257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232" name="Line 42"/>
              <p:cNvSpPr>
                <a:spLocks noChangeShapeType="1"/>
              </p:cNvSpPr>
              <p:nvPr/>
            </p:nvSpPr>
            <p:spPr bwMode="auto">
              <a:xfrm>
                <a:off x="1360" y="2785"/>
                <a:ext cx="65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233" name="Line 43"/>
              <p:cNvSpPr>
                <a:spLocks noChangeShapeType="1"/>
              </p:cNvSpPr>
              <p:nvPr/>
            </p:nvSpPr>
            <p:spPr bwMode="auto">
              <a:xfrm>
                <a:off x="510" y="3793"/>
                <a:ext cx="150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234" name="Line 44"/>
              <p:cNvSpPr>
                <a:spLocks noChangeShapeType="1"/>
              </p:cNvSpPr>
              <p:nvPr/>
            </p:nvSpPr>
            <p:spPr bwMode="auto">
              <a:xfrm>
                <a:off x="510" y="3145"/>
                <a:ext cx="0" cy="648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235" name="Rectangle 45"/>
              <p:cNvSpPr>
                <a:spLocks noChangeArrowheads="1"/>
              </p:cNvSpPr>
              <p:nvPr/>
            </p:nvSpPr>
            <p:spPr bwMode="auto">
              <a:xfrm>
                <a:off x="1541" y="2713"/>
                <a:ext cx="332" cy="136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50236" name="Group 46"/>
              <p:cNvGrpSpPr/>
              <p:nvPr/>
            </p:nvGrpSpPr>
            <p:grpSpPr bwMode="auto">
              <a:xfrm>
                <a:off x="1885" y="3265"/>
                <a:ext cx="261" cy="192"/>
                <a:chOff x="2112" y="3130"/>
                <a:chExt cx="432" cy="278"/>
              </a:xfrm>
            </p:grpSpPr>
            <p:sp>
              <p:nvSpPr>
                <p:cNvPr id="50244" name="Line 47"/>
                <p:cNvSpPr>
                  <a:spLocks noChangeShapeType="1"/>
                </p:cNvSpPr>
                <p:nvPr/>
              </p:nvSpPr>
              <p:spPr bwMode="auto">
                <a:xfrm>
                  <a:off x="2112" y="3130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45" name="Line 48"/>
                <p:cNvSpPr>
                  <a:spLocks noChangeShapeType="1"/>
                </p:cNvSpPr>
                <p:nvPr/>
              </p:nvSpPr>
              <p:spPr bwMode="auto">
                <a:xfrm>
                  <a:off x="2208" y="321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46" name="Line 49"/>
                <p:cNvSpPr>
                  <a:spLocks noChangeShapeType="1"/>
                </p:cNvSpPr>
                <p:nvPr/>
              </p:nvSpPr>
              <p:spPr bwMode="auto">
                <a:xfrm>
                  <a:off x="2112" y="3322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47" name="Line 50"/>
                <p:cNvSpPr>
                  <a:spLocks noChangeShapeType="1"/>
                </p:cNvSpPr>
                <p:nvPr/>
              </p:nvSpPr>
              <p:spPr bwMode="auto">
                <a:xfrm>
                  <a:off x="2208" y="3408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237" name="Line 51"/>
              <p:cNvSpPr>
                <a:spLocks noChangeShapeType="1"/>
              </p:cNvSpPr>
              <p:nvPr/>
            </p:nvSpPr>
            <p:spPr bwMode="auto">
              <a:xfrm>
                <a:off x="2017" y="2785"/>
                <a:ext cx="0" cy="48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238" name="Line 52"/>
              <p:cNvSpPr>
                <a:spLocks noChangeShapeType="1"/>
              </p:cNvSpPr>
              <p:nvPr/>
            </p:nvSpPr>
            <p:spPr bwMode="auto">
              <a:xfrm flipV="1">
                <a:off x="2017" y="3457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50239" name="Group 53"/>
              <p:cNvGrpSpPr/>
              <p:nvPr/>
            </p:nvGrpSpPr>
            <p:grpSpPr bwMode="auto">
              <a:xfrm>
                <a:off x="385" y="3361"/>
                <a:ext cx="272" cy="272"/>
                <a:chOff x="1732" y="3033"/>
                <a:chExt cx="620" cy="605"/>
              </a:xfrm>
            </p:grpSpPr>
            <p:sp>
              <p:nvSpPr>
                <p:cNvPr id="241718" name="Oval 54"/>
                <p:cNvSpPr>
                  <a:spLocks noChangeArrowheads="1"/>
                </p:cNvSpPr>
                <p:nvPr/>
              </p:nvSpPr>
              <p:spPr bwMode="auto">
                <a:xfrm>
                  <a:off x="1732" y="3035"/>
                  <a:ext cx="604" cy="6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8100">
                  <a:solidFill>
                    <a:srgbClr val="FF9900"/>
                  </a:solidFill>
                  <a:rou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50243" name="Freeform 55"/>
                <p:cNvSpPr/>
                <p:nvPr/>
              </p:nvSpPr>
              <p:spPr bwMode="auto">
                <a:xfrm>
                  <a:off x="1752" y="3240"/>
                  <a:ext cx="600" cy="240"/>
                </a:xfrm>
                <a:custGeom>
                  <a:avLst/>
                  <a:gdLst>
                    <a:gd name="T0" fmla="*/ 0 w 600"/>
                    <a:gd name="T1" fmla="*/ 228 h 240"/>
                    <a:gd name="T2" fmla="*/ 84 w 600"/>
                    <a:gd name="T3" fmla="*/ 84 h 240"/>
                    <a:gd name="T4" fmla="*/ 168 w 600"/>
                    <a:gd name="T5" fmla="*/ 0 h 240"/>
                    <a:gd name="T6" fmla="*/ 216 w 600"/>
                    <a:gd name="T7" fmla="*/ 12 h 240"/>
                    <a:gd name="T8" fmla="*/ 324 w 600"/>
                    <a:gd name="T9" fmla="*/ 156 h 240"/>
                    <a:gd name="T10" fmla="*/ 468 w 600"/>
                    <a:gd name="T11" fmla="*/ 240 h 240"/>
                    <a:gd name="T12" fmla="*/ 600 w 600"/>
                    <a:gd name="T13" fmla="*/ 96 h 2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00"/>
                    <a:gd name="T22" fmla="*/ 0 h 240"/>
                    <a:gd name="T23" fmla="*/ 600 w 600"/>
                    <a:gd name="T24" fmla="*/ 240 h 24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00" h="240">
                      <a:moveTo>
                        <a:pt x="0" y="228"/>
                      </a:moveTo>
                      <a:cubicBezTo>
                        <a:pt x="16" y="163"/>
                        <a:pt x="26" y="122"/>
                        <a:pt x="84" y="84"/>
                      </a:cubicBezTo>
                      <a:cubicBezTo>
                        <a:pt x="139" y="1"/>
                        <a:pt x="105" y="21"/>
                        <a:pt x="168" y="0"/>
                      </a:cubicBezTo>
                      <a:cubicBezTo>
                        <a:pt x="184" y="4"/>
                        <a:pt x="204" y="1"/>
                        <a:pt x="216" y="12"/>
                      </a:cubicBezTo>
                      <a:cubicBezTo>
                        <a:pt x="257" y="48"/>
                        <a:pt x="282" y="119"/>
                        <a:pt x="324" y="156"/>
                      </a:cubicBezTo>
                      <a:cubicBezTo>
                        <a:pt x="365" y="192"/>
                        <a:pt x="416" y="223"/>
                        <a:pt x="468" y="240"/>
                      </a:cubicBezTo>
                      <a:cubicBezTo>
                        <a:pt x="560" y="222"/>
                        <a:pt x="600" y="194"/>
                        <a:pt x="600" y="96"/>
                      </a:cubicBezTo>
                    </a:path>
                  </a:pathLst>
                </a:custGeom>
                <a:solidFill>
                  <a:schemeClr val="accent1"/>
                </a:solidFill>
                <a:ln w="38100" cap="flat" cmpd="sng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240" name="Line 56"/>
              <p:cNvSpPr>
                <a:spLocks noChangeShapeType="1"/>
              </p:cNvSpPr>
              <p:nvPr/>
            </p:nvSpPr>
            <p:spPr bwMode="auto">
              <a:xfrm>
                <a:off x="677" y="3324"/>
                <a:ext cx="332" cy="0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241" name="Line 59"/>
              <p:cNvSpPr>
                <a:spLocks noChangeShapeType="1"/>
              </p:cNvSpPr>
              <p:nvPr/>
            </p:nvSpPr>
            <p:spPr bwMode="auto">
              <a:xfrm flipH="1">
                <a:off x="1541" y="2953"/>
                <a:ext cx="332" cy="0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aphicFrame>
          <p:nvGraphicFramePr>
            <p:cNvPr id="50225" name="Object 61"/>
            <p:cNvGraphicFramePr>
              <a:graphicFrameLocks noChangeAspect="1"/>
            </p:cNvGraphicFramePr>
            <p:nvPr/>
          </p:nvGraphicFramePr>
          <p:xfrm>
            <a:off x="839" y="3148"/>
            <a:ext cx="230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95" name="公式" r:id="rId3" imgW="83185" imgH="184150" progId="Equation.3">
                    <p:embed/>
                  </p:oleObj>
                </mc:Choice>
                <mc:Fallback>
                  <p:oleObj name="公式" r:id="rId3" imgW="83185" imgH="18415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3148"/>
                          <a:ext cx="230" cy="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226" name="Object 62"/>
            <p:cNvGraphicFramePr>
              <a:graphicFrameLocks noChangeAspect="1"/>
            </p:cNvGraphicFramePr>
            <p:nvPr/>
          </p:nvGraphicFramePr>
          <p:xfrm>
            <a:off x="1983" y="2693"/>
            <a:ext cx="209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96" name="公式" r:id="rId5" imgW="77470" imgH="184150" progId="Equation.3">
                    <p:embed/>
                  </p:oleObj>
                </mc:Choice>
                <mc:Fallback>
                  <p:oleObj name="公式" r:id="rId5" imgW="77470" imgH="18415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3" y="2693"/>
                          <a:ext cx="209" cy="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1729" name="Object 65"/>
          <p:cNvGraphicFramePr>
            <a:graphicFrameLocks noChangeAspect="1"/>
          </p:cNvGraphicFramePr>
          <p:nvPr/>
        </p:nvGraphicFramePr>
        <p:xfrm>
          <a:off x="5580063" y="3437468"/>
          <a:ext cx="138588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7" name="公式" r:id="rId7" imgW="474980" imgH="184150" progId="Equation.3">
                  <p:embed/>
                </p:oleObj>
              </mc:Choice>
              <mc:Fallback>
                <p:oleObj name="公式" r:id="rId7" imgW="474980" imgH="18415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437468"/>
                        <a:ext cx="1385887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730" name="AutoShape 66"/>
          <p:cNvSpPr>
            <a:spLocks noChangeArrowheads="1"/>
          </p:cNvSpPr>
          <p:nvPr/>
        </p:nvSpPr>
        <p:spPr bwMode="auto">
          <a:xfrm rot="20481384">
            <a:off x="4356100" y="4013731"/>
            <a:ext cx="792163" cy="71437"/>
          </a:xfrm>
          <a:prstGeom prst="rightArrow">
            <a:avLst>
              <a:gd name="adj1" fmla="val 50000"/>
              <a:gd name="adj2" fmla="val 277224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41732" name="AutoShape 68"/>
          <p:cNvSpPr>
            <a:spLocks noChangeArrowheads="1"/>
          </p:cNvSpPr>
          <p:nvPr/>
        </p:nvSpPr>
        <p:spPr bwMode="auto">
          <a:xfrm>
            <a:off x="4427538" y="5021793"/>
            <a:ext cx="792162" cy="71438"/>
          </a:xfrm>
          <a:prstGeom prst="rightArrow">
            <a:avLst>
              <a:gd name="adj1" fmla="val 50000"/>
              <a:gd name="adj2" fmla="val 277220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41812" name="AutoShape 148" descr="羊皮纸"/>
          <p:cNvSpPr>
            <a:spLocks noChangeArrowheads="1"/>
          </p:cNvSpPr>
          <p:nvPr/>
        </p:nvSpPr>
        <p:spPr bwMode="auto">
          <a:xfrm>
            <a:off x="3422672" y="6262233"/>
            <a:ext cx="5005385" cy="504825"/>
          </a:xfrm>
          <a:prstGeom prst="wedgeRectCallout">
            <a:avLst>
              <a:gd name="adj1" fmla="val 16900"/>
              <a:gd name="adj2" fmla="val -122328"/>
            </a:avLst>
          </a:prstGeom>
          <a:blipFill dpi="0" rotWithShape="1">
            <a:blip r:embed="rId9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电路模型：电流控制的电流源</a:t>
            </a: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7" name="Group 214"/>
          <p:cNvGrpSpPr/>
          <p:nvPr/>
        </p:nvGrpSpPr>
        <p:grpSpPr bwMode="auto">
          <a:xfrm>
            <a:off x="5508625" y="4013731"/>
            <a:ext cx="2744788" cy="1944687"/>
            <a:chOff x="3470" y="2251"/>
            <a:chExt cx="1729" cy="1225"/>
          </a:xfrm>
        </p:grpSpPr>
        <p:sp>
          <p:nvSpPr>
            <p:cNvPr id="50210" name="Line 197"/>
            <p:cNvSpPr>
              <a:spLocks noChangeShapeType="1"/>
            </p:cNvSpPr>
            <p:nvPr/>
          </p:nvSpPr>
          <p:spPr bwMode="auto">
            <a:xfrm>
              <a:off x="4513" y="2614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0211" name="Line 181"/>
            <p:cNvSpPr>
              <a:spLocks noChangeShapeType="1"/>
            </p:cNvSpPr>
            <p:nvPr/>
          </p:nvSpPr>
          <p:spPr bwMode="auto">
            <a:xfrm>
              <a:off x="4499" y="3476"/>
              <a:ext cx="69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212" name="Line 182"/>
            <p:cNvSpPr>
              <a:spLocks noChangeShapeType="1"/>
            </p:cNvSpPr>
            <p:nvPr/>
          </p:nvSpPr>
          <p:spPr bwMode="auto">
            <a:xfrm>
              <a:off x="4499" y="2614"/>
              <a:ext cx="64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213" name="Text Box 183"/>
            <p:cNvSpPr txBox="1">
              <a:spLocks noChangeArrowheads="1"/>
            </p:cNvSpPr>
            <p:nvPr/>
          </p:nvSpPr>
          <p:spPr bwMode="auto">
            <a:xfrm>
              <a:off x="4694" y="2886"/>
              <a:ext cx="50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i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kumimoji="1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214" name="Line 187"/>
            <p:cNvSpPr>
              <a:spLocks noChangeShapeType="1"/>
            </p:cNvSpPr>
            <p:nvPr/>
          </p:nvSpPr>
          <p:spPr bwMode="auto">
            <a:xfrm flipH="1">
              <a:off x="4558" y="2660"/>
              <a:ext cx="400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215" name="Text Box 188"/>
            <p:cNvSpPr txBox="1">
              <a:spLocks noChangeArrowheads="1"/>
            </p:cNvSpPr>
            <p:nvPr/>
          </p:nvSpPr>
          <p:spPr bwMode="auto">
            <a:xfrm>
              <a:off x="4558" y="2251"/>
              <a:ext cx="4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216" name="Line 189"/>
            <p:cNvSpPr>
              <a:spLocks noChangeShapeType="1"/>
            </p:cNvSpPr>
            <p:nvPr/>
          </p:nvSpPr>
          <p:spPr bwMode="auto">
            <a:xfrm>
              <a:off x="3519" y="2611"/>
              <a:ext cx="5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217" name="Line 190"/>
            <p:cNvSpPr>
              <a:spLocks noChangeShapeType="1"/>
            </p:cNvSpPr>
            <p:nvPr/>
          </p:nvSpPr>
          <p:spPr bwMode="auto">
            <a:xfrm>
              <a:off x="3606" y="2660"/>
              <a:ext cx="363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218" name="Line 191"/>
            <p:cNvSpPr>
              <a:spLocks noChangeShapeType="1"/>
            </p:cNvSpPr>
            <p:nvPr/>
          </p:nvSpPr>
          <p:spPr bwMode="auto">
            <a:xfrm flipH="1">
              <a:off x="4091" y="2611"/>
              <a:ext cx="9" cy="86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219" name="Line 192"/>
            <p:cNvSpPr>
              <a:spLocks noChangeShapeType="1"/>
            </p:cNvSpPr>
            <p:nvPr/>
          </p:nvSpPr>
          <p:spPr bwMode="auto">
            <a:xfrm flipH="1" flipV="1">
              <a:off x="3501" y="3476"/>
              <a:ext cx="5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220" name="Text Box 195"/>
            <p:cNvSpPr txBox="1">
              <a:spLocks noChangeArrowheads="1"/>
            </p:cNvSpPr>
            <p:nvPr/>
          </p:nvSpPr>
          <p:spPr bwMode="auto">
            <a:xfrm>
              <a:off x="3470" y="2251"/>
              <a:ext cx="5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221" name="Line 196"/>
            <p:cNvSpPr>
              <a:spLocks noChangeShapeType="1"/>
            </p:cNvSpPr>
            <p:nvPr/>
          </p:nvSpPr>
          <p:spPr bwMode="auto">
            <a:xfrm>
              <a:off x="4513" y="3249"/>
              <a:ext cx="0" cy="226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1862" name="AutoShape 198"/>
            <p:cNvSpPr>
              <a:spLocks noChangeArrowheads="1"/>
            </p:cNvSpPr>
            <p:nvPr/>
          </p:nvSpPr>
          <p:spPr bwMode="auto">
            <a:xfrm>
              <a:off x="4272" y="2796"/>
              <a:ext cx="453" cy="454"/>
            </a:xfrm>
            <a:prstGeom prst="flowChartSor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0223" name="Rectangle 200"/>
            <p:cNvSpPr>
              <a:spLocks noChangeArrowheads="1"/>
            </p:cNvSpPr>
            <p:nvPr/>
          </p:nvSpPr>
          <p:spPr bwMode="auto">
            <a:xfrm>
              <a:off x="4045" y="2841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10" name="Group 213"/>
          <p:cNvGrpSpPr/>
          <p:nvPr/>
        </p:nvGrpSpPr>
        <p:grpSpPr bwMode="auto">
          <a:xfrm>
            <a:off x="611188" y="1421343"/>
            <a:ext cx="4017962" cy="2016125"/>
            <a:chOff x="385" y="618"/>
            <a:chExt cx="2531" cy="1270"/>
          </a:xfrm>
        </p:grpSpPr>
        <p:sp>
          <p:nvSpPr>
            <p:cNvPr id="50189" name="Text Box 160"/>
            <p:cNvSpPr txBox="1">
              <a:spLocks noChangeArrowheads="1"/>
            </p:cNvSpPr>
            <p:nvPr/>
          </p:nvSpPr>
          <p:spPr bwMode="auto">
            <a:xfrm>
              <a:off x="1882" y="1227"/>
              <a:ext cx="6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ri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190" name="Line 161"/>
            <p:cNvSpPr>
              <a:spLocks noChangeShapeType="1"/>
            </p:cNvSpPr>
            <p:nvPr/>
          </p:nvSpPr>
          <p:spPr bwMode="auto">
            <a:xfrm>
              <a:off x="1655" y="1888"/>
              <a:ext cx="10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191" name="Line 162"/>
            <p:cNvSpPr>
              <a:spLocks noChangeShapeType="1"/>
            </p:cNvSpPr>
            <p:nvPr/>
          </p:nvSpPr>
          <p:spPr bwMode="auto">
            <a:xfrm>
              <a:off x="1655" y="1026"/>
              <a:ext cx="10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192" name="Text Box 163"/>
            <p:cNvSpPr txBox="1">
              <a:spLocks noChangeArrowheads="1"/>
            </p:cNvSpPr>
            <p:nvPr/>
          </p:nvSpPr>
          <p:spPr bwMode="auto">
            <a:xfrm>
              <a:off x="2471" y="981"/>
              <a:ext cx="2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193" name="Text Box 164"/>
            <p:cNvSpPr txBox="1">
              <a:spLocks noChangeArrowheads="1"/>
            </p:cNvSpPr>
            <p:nvPr/>
          </p:nvSpPr>
          <p:spPr bwMode="auto">
            <a:xfrm>
              <a:off x="2426" y="1480"/>
              <a:ext cx="34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194" name="Text Box 165"/>
            <p:cNvSpPr txBox="1">
              <a:spLocks noChangeArrowheads="1"/>
            </p:cNvSpPr>
            <p:nvPr/>
          </p:nvSpPr>
          <p:spPr bwMode="auto">
            <a:xfrm>
              <a:off x="2426" y="1253"/>
              <a:ext cx="4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195" name="Line 166"/>
            <p:cNvSpPr>
              <a:spLocks noChangeShapeType="1"/>
            </p:cNvSpPr>
            <p:nvPr/>
          </p:nvSpPr>
          <p:spPr bwMode="auto">
            <a:xfrm flipH="1">
              <a:off x="1882" y="936"/>
              <a:ext cx="400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196" name="Text Box 167"/>
            <p:cNvSpPr txBox="1">
              <a:spLocks noChangeArrowheads="1"/>
            </p:cNvSpPr>
            <p:nvPr/>
          </p:nvSpPr>
          <p:spPr bwMode="auto">
            <a:xfrm>
              <a:off x="2290" y="663"/>
              <a:ext cx="4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197" name="Line 168"/>
            <p:cNvSpPr>
              <a:spLocks noChangeShapeType="1"/>
            </p:cNvSpPr>
            <p:nvPr/>
          </p:nvSpPr>
          <p:spPr bwMode="auto">
            <a:xfrm>
              <a:off x="675" y="1023"/>
              <a:ext cx="5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198" name="Line 169"/>
            <p:cNvSpPr>
              <a:spLocks noChangeShapeType="1"/>
            </p:cNvSpPr>
            <p:nvPr/>
          </p:nvSpPr>
          <p:spPr bwMode="auto">
            <a:xfrm>
              <a:off x="884" y="936"/>
              <a:ext cx="363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199" name="Line 170"/>
            <p:cNvSpPr>
              <a:spLocks noChangeShapeType="1"/>
            </p:cNvSpPr>
            <p:nvPr/>
          </p:nvSpPr>
          <p:spPr bwMode="auto">
            <a:xfrm flipH="1">
              <a:off x="1247" y="1023"/>
              <a:ext cx="9" cy="86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200" name="Line 171"/>
            <p:cNvSpPr>
              <a:spLocks noChangeShapeType="1"/>
            </p:cNvSpPr>
            <p:nvPr/>
          </p:nvSpPr>
          <p:spPr bwMode="auto">
            <a:xfrm flipH="1" flipV="1">
              <a:off x="657" y="1888"/>
              <a:ext cx="5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201" name="Text Box 172"/>
            <p:cNvSpPr txBox="1">
              <a:spLocks noChangeArrowheads="1"/>
            </p:cNvSpPr>
            <p:nvPr/>
          </p:nvSpPr>
          <p:spPr bwMode="auto">
            <a:xfrm>
              <a:off x="612" y="1480"/>
              <a:ext cx="2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202" name="Text Box 173"/>
            <p:cNvSpPr txBox="1">
              <a:spLocks noChangeArrowheads="1"/>
            </p:cNvSpPr>
            <p:nvPr/>
          </p:nvSpPr>
          <p:spPr bwMode="auto">
            <a:xfrm>
              <a:off x="385" y="1298"/>
              <a:ext cx="49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203" name="Text Box 174"/>
            <p:cNvSpPr txBox="1">
              <a:spLocks noChangeArrowheads="1"/>
            </p:cNvSpPr>
            <p:nvPr/>
          </p:nvSpPr>
          <p:spPr bwMode="auto">
            <a:xfrm>
              <a:off x="475" y="618"/>
              <a:ext cx="5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0204" name="Line 176"/>
            <p:cNvSpPr>
              <a:spLocks noChangeShapeType="1"/>
            </p:cNvSpPr>
            <p:nvPr/>
          </p:nvSpPr>
          <p:spPr bwMode="auto">
            <a:xfrm>
              <a:off x="1655" y="1026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1841" name="AutoShape 177"/>
            <p:cNvSpPr>
              <a:spLocks noChangeArrowheads="1"/>
            </p:cNvSpPr>
            <p:nvPr/>
          </p:nvSpPr>
          <p:spPr bwMode="auto">
            <a:xfrm rot="5400000">
              <a:off x="1434" y="1207"/>
              <a:ext cx="453" cy="454"/>
            </a:xfrm>
            <a:prstGeom prst="flowChartSor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0206" name="Text Box 178"/>
            <p:cNvSpPr txBox="1">
              <a:spLocks noChangeArrowheads="1"/>
            </p:cNvSpPr>
            <p:nvPr/>
          </p:nvSpPr>
          <p:spPr bwMode="auto">
            <a:xfrm>
              <a:off x="520" y="969"/>
              <a:ext cx="2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207" name="Rectangle 179"/>
            <p:cNvSpPr>
              <a:spLocks noChangeArrowheads="1"/>
            </p:cNvSpPr>
            <p:nvPr/>
          </p:nvSpPr>
          <p:spPr bwMode="auto">
            <a:xfrm>
              <a:off x="1201" y="125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0208" name="Text Box 211"/>
            <p:cNvSpPr txBox="1">
              <a:spLocks noChangeArrowheads="1"/>
            </p:cNvSpPr>
            <p:nvPr/>
          </p:nvSpPr>
          <p:spPr bwMode="auto">
            <a:xfrm>
              <a:off x="1701" y="981"/>
              <a:ext cx="2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0209" name="Text Box 212"/>
            <p:cNvSpPr txBox="1">
              <a:spLocks noChangeArrowheads="1"/>
            </p:cNvSpPr>
            <p:nvPr/>
          </p:nvSpPr>
          <p:spPr bwMode="auto">
            <a:xfrm>
              <a:off x="1746" y="1480"/>
              <a:ext cx="2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27000" y="740886"/>
            <a:ext cx="5915025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电气工程设计的概念模型</a:t>
            </a:r>
            <a:endParaRPr lang="en-US" altLang="zh-CN" sz="36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3" name="Picture 2" descr="AAAZIHI0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3" y="1507173"/>
            <a:ext cx="477996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/>
          <p:nvPr/>
        </p:nvSpPr>
        <p:spPr bwMode="auto">
          <a:xfrm>
            <a:off x="5265420" y="1796098"/>
            <a:ext cx="3529013" cy="424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4000" b="1" kern="0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/>
              </a:rPr>
              <a:t>电路理论</a:t>
            </a:r>
            <a:r>
              <a:rPr lang="zh-CN" altLang="en-US" sz="4000" b="1" kern="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/>
              </a:rPr>
              <a:t>主要方向：</a:t>
            </a:r>
            <a:endParaRPr lang="en-US" altLang="zh-CN" sz="4000" b="1" kern="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Verdana" panose="020B0604030504040204"/>
            </a:endParaRPr>
          </a:p>
          <a:p>
            <a:pPr>
              <a:defRPr/>
            </a:pPr>
            <a:r>
              <a:rPr lang="en-US" altLang="zh-CN" sz="4000" b="1" kern="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/>
              </a:rPr>
              <a:t>    </a:t>
            </a:r>
            <a:r>
              <a:rPr lang="zh-CN" altLang="en-US" sz="4000" b="1" u="sng" kern="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/>
              </a:rPr>
              <a:t>电路分析</a:t>
            </a:r>
            <a:endParaRPr lang="en-US" altLang="zh-CN" sz="4000" b="1" u="sng" kern="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Verdana" panose="020B0604030504040204"/>
            </a:endParaRPr>
          </a:p>
          <a:p>
            <a:pPr>
              <a:defRPr/>
            </a:pPr>
            <a:r>
              <a:rPr lang="en-US" altLang="zh-CN" sz="4000" b="1" kern="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/>
              </a:rPr>
              <a:t>    </a:t>
            </a:r>
            <a:r>
              <a:rPr lang="zh-CN" altLang="en-US" sz="4000" b="1" kern="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/>
              </a:rPr>
              <a:t>电路设计</a:t>
            </a:r>
            <a:endParaRPr lang="en-US" altLang="zh-CN" sz="4000" b="1" kern="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Verdana" panose="020B0604030504040204"/>
            </a:endParaRPr>
          </a:p>
          <a:p>
            <a:pPr>
              <a:defRPr/>
            </a:pPr>
            <a:r>
              <a:rPr lang="en-US" altLang="zh-CN" sz="4000" b="1" kern="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/>
              </a:rPr>
              <a:t>    </a:t>
            </a:r>
            <a:r>
              <a:rPr lang="zh-CN" altLang="en-US" sz="4000" b="1" kern="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/>
              </a:rPr>
              <a:t>故障诊断</a:t>
            </a:r>
            <a:endParaRPr lang="en-US" altLang="zh-CN" sz="4000" b="1" kern="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Verdana" panose="020B0604030504040204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2" name="Text Box 4"/>
          <p:cNvSpPr txBox="1">
            <a:spLocks noChangeArrowheads="1"/>
          </p:cNvSpPr>
          <p:nvPr/>
        </p:nvSpPr>
        <p:spPr bwMode="auto">
          <a:xfrm>
            <a:off x="251355" y="1117617"/>
            <a:ext cx="4837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1.6.3.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受控源与独立源的比较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>
            <a:off x="619655" y="1917708"/>
            <a:ext cx="763270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81000" indent="-3810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/>
            </a:pP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独立源电压</a:t>
            </a:r>
            <a:r>
              <a:rPr kumimoji="1" lang="en-US" altLang="zh-CN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或电流</a:t>
            </a:r>
            <a:r>
              <a:rPr kumimoji="1" lang="en-US" altLang="zh-CN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由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电源本身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决定，与电路中其它电压、电流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无关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，而受控源电压</a:t>
            </a:r>
            <a:r>
              <a:rPr kumimoji="1" lang="en-US" altLang="zh-CN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或电流</a:t>
            </a:r>
            <a:r>
              <a:rPr kumimoji="1" lang="en-US" altLang="zh-CN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由控制量决定。</a:t>
            </a:r>
            <a:endParaRPr kumimoji="1" lang="zh-CN" altLang="en-US" sz="2800" b="1" dirty="0">
              <a:solidFill>
                <a:srgbClr val="F8FF65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2694" name="Text Box 6"/>
          <p:cNvSpPr txBox="1">
            <a:spLocks noChangeArrowheads="1"/>
          </p:cNvSpPr>
          <p:nvPr/>
        </p:nvSpPr>
        <p:spPr bwMode="auto">
          <a:xfrm>
            <a:off x="619655" y="3885142"/>
            <a:ext cx="7920037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81000" indent="-3810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独立源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在电路中起</a:t>
            </a:r>
            <a:r>
              <a:rPr kumimoji="1" lang="zh-CN" altLang="en-US" sz="2800" b="1" dirty="0">
                <a:solidFill>
                  <a:srgbClr val="F8FF65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“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激励</a:t>
            </a:r>
            <a:r>
              <a:rPr kumimoji="1" lang="zh-CN" altLang="en-US" sz="2800" b="1" dirty="0">
                <a:solidFill>
                  <a:srgbClr val="F8FF65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”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作用，在电路中产生电压、电流，而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受控源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是反映电路中某处的电压或电流对另一处的</a:t>
            </a:r>
            <a:r>
              <a:rPr kumimoji="1" lang="zh-CN" altLang="en-US" sz="2800" b="1" dirty="0">
                <a:solidFill>
                  <a:srgbClr val="F8FF65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电压或电流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的控制关系，在电路中不能作为</a:t>
            </a:r>
            <a:r>
              <a:rPr kumimoji="1" lang="zh-CN" altLang="en-US" sz="2800" b="1" dirty="0">
                <a:solidFill>
                  <a:srgbClr val="F8FF65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“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激励</a:t>
            </a:r>
            <a:r>
              <a:rPr kumimoji="1" lang="zh-CN" altLang="en-US" sz="2800" b="1" dirty="0">
                <a:solidFill>
                  <a:srgbClr val="F8FF65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”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sz="2800" b="1" dirty="0">
              <a:solidFill>
                <a:srgbClr val="F8FF65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75154" y="850917"/>
            <a:ext cx="77115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1.6.4.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受控源只是一种元件模型，不涉及原理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97" y="1684930"/>
            <a:ext cx="602960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5228" y="4034297"/>
            <a:ext cx="86528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受控源就像理想电压源一样，这也是</a:t>
            </a:r>
            <a:r>
              <a:rPr lang="zh-CN" altLang="en-US" sz="2000" b="1" dirty="0">
                <a:solidFill>
                  <a:srgbClr val="FFFF00"/>
                </a:solidFill>
                <a:latin typeface="+mn-ea"/>
              </a:rPr>
              <a:t>人为定义</a:t>
            </a:r>
            <a:r>
              <a:rPr lang="zh-CN" altLang="en-US" sz="2000" b="1" dirty="0">
                <a:latin typeface="+mn-ea"/>
              </a:rPr>
              <a:t>的一种</a:t>
            </a:r>
            <a:r>
              <a:rPr lang="zh-CN" altLang="en-US" sz="2000" b="1" dirty="0">
                <a:solidFill>
                  <a:srgbClr val="FFFF00"/>
                </a:solidFill>
                <a:latin typeface="+mn-ea"/>
              </a:rPr>
              <a:t>理想元件</a:t>
            </a:r>
            <a:r>
              <a:rPr lang="zh-CN" altLang="en-US" sz="2000" b="1" dirty="0">
                <a:latin typeface="+mn-ea"/>
              </a:rPr>
              <a:t>，通常</a:t>
            </a:r>
            <a:r>
              <a:rPr lang="zh-CN" altLang="en-US" sz="2000" b="1" dirty="0">
                <a:solidFill>
                  <a:srgbClr val="FFFF00"/>
                </a:solidFill>
                <a:latin typeface="+mn-ea"/>
              </a:rPr>
              <a:t>只讨论元件的外部特性</a:t>
            </a:r>
            <a:r>
              <a:rPr lang="zh-CN" altLang="en-US" sz="2000" b="1" dirty="0">
                <a:latin typeface="+mn-ea"/>
              </a:rPr>
              <a:t>（比如端与端之间的电压电流约束关系）</a:t>
            </a:r>
            <a:endParaRPr lang="en-US" altLang="zh-CN" sz="2000" b="1" dirty="0">
              <a:latin typeface="+mn-ea"/>
            </a:endParaRPr>
          </a:p>
          <a:p>
            <a:pPr algn="ctr"/>
            <a:r>
              <a:rPr lang="zh-CN" altLang="en-US" sz="2000" b="1" dirty="0">
                <a:solidFill>
                  <a:srgbClr val="FFFF00"/>
                </a:solidFill>
                <a:latin typeface="+mn-ea"/>
              </a:rPr>
              <a:t>不关心</a:t>
            </a:r>
            <a:r>
              <a:rPr lang="zh-CN" altLang="en-US" sz="2000" b="1" dirty="0">
                <a:latin typeface="+mn-ea"/>
              </a:rPr>
              <a:t>元件内部的运行机制和工作原理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133" y="5545649"/>
            <a:ext cx="80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受控源不是</a:t>
            </a:r>
            <a:r>
              <a:rPr lang="zh-CN" altLang="en-US" sz="2000" b="1" dirty="0">
                <a:solidFill>
                  <a:srgbClr val="FFFF00"/>
                </a:solidFill>
                <a:latin typeface="+mn-ea"/>
              </a:rPr>
              <a:t>实际元件</a:t>
            </a:r>
            <a:r>
              <a:rPr lang="zh-CN" altLang="en-US" sz="2000" b="1" dirty="0">
                <a:latin typeface="+mn-ea"/>
              </a:rPr>
              <a:t>，是</a:t>
            </a:r>
            <a:r>
              <a:rPr lang="zh-CN" altLang="en-US" sz="2000" b="1" dirty="0">
                <a:solidFill>
                  <a:srgbClr val="FFFF00"/>
                </a:solidFill>
                <a:latin typeface="+mn-ea"/>
              </a:rPr>
              <a:t>实际元件的抽象</a:t>
            </a:r>
            <a:r>
              <a:rPr lang="zh-CN" altLang="en-US" sz="2000" b="1" dirty="0">
                <a:latin typeface="+mn-ea"/>
              </a:rPr>
              <a:t>，就像理想电压源是</a:t>
            </a:r>
            <a:endParaRPr lang="en-US" altLang="zh-CN" sz="2000" b="1" dirty="0">
              <a:latin typeface="+mn-ea"/>
            </a:endParaRPr>
          </a:p>
          <a:p>
            <a:pPr algn="ctr"/>
            <a:r>
              <a:rPr lang="zh-CN" altLang="en-US" sz="2000" b="1" dirty="0">
                <a:latin typeface="+mn-ea"/>
              </a:rPr>
              <a:t>实际干电池的抽象一样，不涉及干电池的实现原理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68817" y="856007"/>
            <a:ext cx="4837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1.6.5.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受控源如何实现的？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8" r="56908"/>
          <a:stretch>
            <a:fillRect/>
          </a:stretch>
        </p:blipFill>
        <p:spPr bwMode="auto">
          <a:xfrm>
            <a:off x="3064627" y="1596715"/>
            <a:ext cx="2325254" cy="171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22" y="1943213"/>
            <a:ext cx="9588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r="12161" b="21469"/>
          <a:stretch>
            <a:fillRect/>
          </a:stretch>
        </p:blipFill>
        <p:spPr bwMode="auto">
          <a:xfrm>
            <a:off x="240559" y="1943213"/>
            <a:ext cx="117792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41" y="1532163"/>
            <a:ext cx="2855700" cy="1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9"/>
          <p:cNvCxnSpPr>
            <a:cxnSpLocks noChangeShapeType="1"/>
          </p:cNvCxnSpPr>
          <p:nvPr/>
        </p:nvCxnSpPr>
        <p:spPr bwMode="auto">
          <a:xfrm flipV="1">
            <a:off x="2666259" y="2627425"/>
            <a:ext cx="342900" cy="1588"/>
          </a:xfrm>
          <a:prstGeom prst="line">
            <a:avLst/>
          </a:prstGeom>
          <a:noFill/>
          <a:ln w="28575" cap="sq" algn="ctr">
            <a:solidFill>
              <a:schemeClr val="tx1"/>
            </a:solidFill>
            <a:rou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直接连接符 12"/>
          <p:cNvCxnSpPr>
            <a:cxnSpLocks noChangeShapeType="1"/>
          </p:cNvCxnSpPr>
          <p:nvPr/>
        </p:nvCxnSpPr>
        <p:spPr bwMode="auto">
          <a:xfrm flipV="1">
            <a:off x="5568210" y="2614955"/>
            <a:ext cx="342900" cy="1588"/>
          </a:xfrm>
          <a:prstGeom prst="line">
            <a:avLst/>
          </a:prstGeom>
          <a:noFill/>
          <a:ln w="28575" cap="sq" algn="ctr">
            <a:solidFill>
              <a:schemeClr val="tx1"/>
            </a:solidFill>
            <a:rou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文本框 13"/>
          <p:cNvSpPr txBox="1">
            <a:spLocks noChangeArrowheads="1"/>
          </p:cNvSpPr>
          <p:nvPr/>
        </p:nvSpPr>
        <p:spPr bwMode="auto">
          <a:xfrm>
            <a:off x="188172" y="3416637"/>
            <a:ext cx="866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 </a:t>
            </a:r>
            <a:r>
              <a:rPr lang="zh-CN" altLang="en-US" sz="1800" b="1" dirty="0"/>
              <a:t>实际元件      元件符号                     元件外特性</a:t>
            </a:r>
            <a:r>
              <a:rPr lang="en-US" altLang="zh-CN" sz="1800" b="1" dirty="0"/>
              <a:t>                                   </a:t>
            </a:r>
            <a:r>
              <a:rPr lang="zh-CN" altLang="en-US" sz="1800" b="1" dirty="0"/>
              <a:t>元件模型</a:t>
            </a:r>
            <a:endParaRPr lang="zh-CN" altLang="en-US" sz="1800" b="1" dirty="0"/>
          </a:p>
        </p:txBody>
      </p:sp>
      <p:sp>
        <p:nvSpPr>
          <p:cNvPr id="13" name="矩形 12"/>
          <p:cNvSpPr/>
          <p:nvPr/>
        </p:nvSpPr>
        <p:spPr>
          <a:xfrm>
            <a:off x="514138" y="5795722"/>
            <a:ext cx="80856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电路分析过程中只考虑理想元件的外部特性，不关心元件内的运行原理</a:t>
            </a:r>
            <a:endParaRPr lang="en-US" altLang="zh-CN" sz="2000" b="1" dirty="0">
              <a:latin typeface="+mn-ea"/>
            </a:endParaRPr>
          </a:p>
          <a:p>
            <a:pPr algn="ctr"/>
            <a:r>
              <a:rPr lang="zh-CN" altLang="en-US" sz="2000" dirty="0"/>
              <a:t>同一个受控源模型可以由</a:t>
            </a:r>
            <a:r>
              <a:rPr lang="zh-CN" altLang="en-US" sz="2000" dirty="0">
                <a:solidFill>
                  <a:srgbClr val="FFFF00"/>
                </a:solidFill>
              </a:rPr>
              <a:t>不同的实际元件</a:t>
            </a:r>
            <a:r>
              <a:rPr lang="en-US" altLang="zh-CN" sz="2000" dirty="0">
                <a:solidFill>
                  <a:srgbClr val="FFFF00"/>
                </a:solidFill>
              </a:rPr>
              <a:t>/</a:t>
            </a:r>
            <a:r>
              <a:rPr lang="zh-CN" altLang="en-US" sz="2000" dirty="0">
                <a:solidFill>
                  <a:srgbClr val="FFFF00"/>
                </a:solidFill>
              </a:rPr>
              <a:t>电路</a:t>
            </a:r>
            <a:r>
              <a:rPr lang="zh-CN" altLang="en-US" sz="2000" dirty="0"/>
              <a:t>实现</a:t>
            </a:r>
            <a:endParaRPr lang="en-US" altLang="zh-CN" sz="2000" dirty="0"/>
          </a:p>
          <a:p>
            <a:pPr algn="ctr"/>
            <a:r>
              <a:rPr lang="zh-CN" altLang="en-US" sz="2000" dirty="0"/>
              <a:t>同一个实际元件可以构成不同的受控源</a:t>
            </a:r>
            <a:endParaRPr lang="zh-CN" altLang="en-US" sz="2000" dirty="0"/>
          </a:p>
        </p:txBody>
      </p:sp>
      <p:pic>
        <p:nvPicPr>
          <p:cNvPr id="32770" name="Picture 2" descr="Image result for mosf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7" y="4219688"/>
            <a:ext cx="1149667" cy="141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323" y="4235541"/>
            <a:ext cx="958850" cy="141044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9867" y="3829187"/>
            <a:ext cx="2290014" cy="1816801"/>
          </a:xfrm>
          <a:prstGeom prst="rect">
            <a:avLst/>
          </a:prstGeom>
        </p:spPr>
      </p:pic>
      <p:cxnSp>
        <p:nvCxnSpPr>
          <p:cNvPr id="21" name="直接连接符 12"/>
          <p:cNvCxnSpPr>
            <a:cxnSpLocks noChangeShapeType="1"/>
          </p:cNvCxnSpPr>
          <p:nvPr/>
        </p:nvCxnSpPr>
        <p:spPr bwMode="auto">
          <a:xfrm flipV="1">
            <a:off x="5568210" y="4737587"/>
            <a:ext cx="342900" cy="1588"/>
          </a:xfrm>
          <a:prstGeom prst="line">
            <a:avLst/>
          </a:prstGeom>
          <a:noFill/>
          <a:ln w="28575" cap="sq" algn="ctr">
            <a:solidFill>
              <a:schemeClr val="tx1"/>
            </a:solidFill>
            <a:rou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660" y="3460315"/>
            <a:ext cx="3546103" cy="193717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56118" y="833174"/>
            <a:ext cx="59701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1.6.6.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实际受控源元件</a:t>
            </a: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各种晶体管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18" y="1531654"/>
            <a:ext cx="5347652" cy="468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39127" r="67871" b="21812"/>
          <a:stretch>
            <a:fillRect/>
          </a:stretch>
        </p:blipFill>
        <p:spPr bwMode="auto">
          <a:xfrm>
            <a:off x="6635750" y="1379227"/>
            <a:ext cx="158273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5"/>
          <a:stretch>
            <a:fillRect/>
          </a:stretch>
        </p:blipFill>
        <p:spPr bwMode="auto">
          <a:xfrm>
            <a:off x="6022975" y="3827470"/>
            <a:ext cx="2662238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箭头连接符 6"/>
          <p:cNvCxnSpPr>
            <a:cxnSpLocks noChangeShapeType="1"/>
          </p:cNvCxnSpPr>
          <p:nvPr/>
        </p:nvCxnSpPr>
        <p:spPr bwMode="auto">
          <a:xfrm>
            <a:off x="7451090" y="2987047"/>
            <a:ext cx="0" cy="719138"/>
          </a:xfrm>
          <a:prstGeom prst="straightConnector1">
            <a:avLst/>
          </a:prstGeom>
          <a:noFill/>
          <a:ln w="63500" cap="sq" algn="ctr">
            <a:solidFill>
              <a:schemeClr val="tx1"/>
            </a:solidFill>
            <a:rou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8"/>
          <p:cNvSpPr>
            <a:spLocks noChangeArrowheads="1"/>
          </p:cNvSpPr>
          <p:nvPr/>
        </p:nvSpPr>
        <p:spPr bwMode="auto">
          <a:xfrm>
            <a:off x="7072312" y="5963292"/>
            <a:ext cx="879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FFFF"/>
                </a:solidFill>
              </a:rPr>
              <a:t>模型 </a:t>
            </a:r>
            <a:endParaRPr lang="zh-CN" altLang="en-US" sz="1800" dirty="0"/>
          </a:p>
        </p:txBody>
      </p:sp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1703387" y="6396037"/>
            <a:ext cx="553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/>
              <a:t>半导体器件物理课程中会详细介绍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20558" y="804357"/>
            <a:ext cx="64596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1.6.6. 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实际受控源元件</a:t>
            </a: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各种运算放大器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0"/>
          <a:stretch>
            <a:fillRect/>
          </a:stretch>
        </p:blipFill>
        <p:spPr bwMode="auto">
          <a:xfrm>
            <a:off x="623253" y="1702753"/>
            <a:ext cx="3382962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12408" r="10539" b="10657"/>
          <a:stretch>
            <a:fillRect/>
          </a:stretch>
        </p:blipFill>
        <p:spPr bwMode="auto">
          <a:xfrm>
            <a:off x="4919028" y="1702753"/>
            <a:ext cx="3336925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8" r="7742" b="32001"/>
          <a:stretch>
            <a:fillRect/>
          </a:stretch>
        </p:blipFill>
        <p:spPr bwMode="auto">
          <a:xfrm>
            <a:off x="766128" y="4366578"/>
            <a:ext cx="23050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3" b="33646"/>
          <a:stretch>
            <a:fillRect/>
          </a:stretch>
        </p:blipFill>
        <p:spPr bwMode="auto">
          <a:xfrm>
            <a:off x="4726940" y="4006215"/>
            <a:ext cx="3529013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箭头连接符 8"/>
          <p:cNvCxnSpPr>
            <a:cxnSpLocks noChangeShapeType="1"/>
          </p:cNvCxnSpPr>
          <p:nvPr/>
        </p:nvCxnSpPr>
        <p:spPr bwMode="auto">
          <a:xfrm>
            <a:off x="3287078" y="5179378"/>
            <a:ext cx="1223962" cy="0"/>
          </a:xfrm>
          <a:prstGeom prst="straightConnector1">
            <a:avLst/>
          </a:prstGeom>
          <a:noFill/>
          <a:ln w="66675" cap="sq" algn="ctr">
            <a:solidFill>
              <a:schemeClr val="tx1"/>
            </a:solidFill>
            <a:rou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1744027" y="6337458"/>
            <a:ext cx="553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/>
              <a:t>数字电子电路课程中会详细介绍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8623"/>
            <a:ext cx="520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1.6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受控电源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非独立源</a:t>
            </a: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672" y="1046512"/>
            <a:ext cx="7671869" cy="47649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1. </a:t>
            </a:r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下列选项中，为理想电阻元件的是</a:t>
            </a:r>
            <a:endParaRPr lang="zh-CN" altLang="en-US" sz="26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48055" y="258445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4736387" y="258445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48055" y="4307682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4736387" y="4307682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0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 t="17372" r="27303" b="8182"/>
          <a:stretch>
            <a:fillRect/>
          </a:stretch>
        </p:blipFill>
        <p:spPr bwMode="auto">
          <a:xfrm>
            <a:off x="1978343" y="2269331"/>
            <a:ext cx="1164908" cy="157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95"/>
          <a:stretch>
            <a:fillRect/>
          </a:stretch>
        </p:blipFill>
        <p:spPr bwMode="auto">
          <a:xfrm>
            <a:off x="2488722" y="4440395"/>
            <a:ext cx="360363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6" r="28764" b="5684"/>
          <a:stretch>
            <a:fillRect/>
          </a:stretch>
        </p:blipFill>
        <p:spPr bwMode="auto">
          <a:xfrm>
            <a:off x="5673805" y="4431348"/>
            <a:ext cx="105092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 descr="jg1-2-1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5" t="12404" r="59439" b="46029"/>
          <a:stretch>
            <a:fillRect/>
          </a:stretch>
        </p:blipFill>
        <p:spPr bwMode="auto">
          <a:xfrm>
            <a:off x="5673805" y="2269331"/>
            <a:ext cx="1050925" cy="157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A, B, D 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实际电阻性元件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9" name="组合 28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6" name="RemarkBack"/>
            <p:cNvSpPr/>
            <p:nvPr>
              <p:custDataLst>
                <p:tags r:id="rId1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markBlock"/>
            <p:cNvSpPr/>
            <p:nvPr>
              <p:custDataLst>
                <p:tags r:id="rId1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emarkTitleText"/>
            <p:cNvSpPr txBox="1"/>
            <p:nvPr>
              <p:custDataLst>
                <p:tags r:id="rId1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18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markBlock"/>
          <p:cNvSpPr/>
          <p:nvPr>
            <p:custDataLst>
              <p:tags r:id="rId19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markTitleText"/>
          <p:cNvSpPr txBox="1"/>
          <p:nvPr>
            <p:custDataLst>
              <p:tags r:id="rId20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21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2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 </a:t>
            </a:r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一个实际电路可以用集总参数电路模型进行描述的基本条件之一是：</a:t>
            </a:r>
            <a:endParaRPr lang="zh-CN" altLang="en-US" sz="26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电路中的所有元件都必须是线性元件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799" y="3471863"/>
            <a:ext cx="661633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电路的尺寸相当于工作其上的电磁波的波长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799" y="4157663"/>
            <a:ext cx="6714309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电路的尺寸远大于工作其上的电磁波的波长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4843463"/>
            <a:ext cx="6557554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电路的尺寸远小于工作其上的电磁波的波长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5361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2219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9077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9779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4" name="组合 23"/>
          <p:cNvGrpSpPr/>
          <p:nvPr>
            <p:custDataLst>
              <p:tags r:id="rId13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1" name="RemarkBack"/>
            <p:cNvSpPr/>
            <p:nvPr>
              <p:custDataLst>
                <p:tags r:id="rId14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/>
            <p:cNvSpPr/>
            <p:nvPr>
              <p:custDataLst>
                <p:tags r:id="rId15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/>
            <p:cNvSpPr txBox="1"/>
            <p:nvPr>
              <p:custDataLst>
                <p:tags r:id="rId16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29" name="RemarkBack"/>
          <p:cNvSpPr/>
          <p:nvPr>
            <p:custDataLst>
              <p:tags r:id="rId17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emarkBlock"/>
          <p:cNvSpPr/>
          <p:nvPr>
            <p:custDataLst>
              <p:tags r:id="rId18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markTitleText"/>
          <p:cNvSpPr txBox="1"/>
          <p:nvPr>
            <p:custDataLst>
              <p:tags r:id="rId19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0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21"/>
            </p:custDataLst>
          </p:nvPr>
        </p:nvSpPr>
        <p:spPr>
          <a:xfrm>
            <a:off x="9779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矩形 34"/>
          <p:cNvSpPr/>
          <p:nvPr>
            <p:custDataLst>
              <p:tags r:id="rId2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文本框 35"/>
          <p:cNvSpPr txBox="1"/>
          <p:nvPr>
            <p:custDataLst>
              <p:tags r:id="rId23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4"/>
            </p:custDataLst>
          </p:nvPr>
        </p:nvSpPr>
        <p:spPr>
          <a:xfrm>
            <a:off x="9779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矩形 40"/>
          <p:cNvSpPr/>
          <p:nvPr>
            <p:custDataLst>
              <p:tags r:id="rId25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RemarkBack"/>
          <p:cNvSpPr/>
          <p:nvPr>
            <p:custDataLst>
              <p:tags r:id="rId26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emarkBlock"/>
          <p:cNvSpPr/>
          <p:nvPr>
            <p:custDataLst>
              <p:tags r:id="rId27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emarkTitleText"/>
          <p:cNvSpPr txBox="1"/>
          <p:nvPr>
            <p:custDataLst>
              <p:tags r:id="rId28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29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30"/>
            </p:custDataLst>
          </p:nvPr>
        </p:nvSpPr>
        <p:spPr>
          <a:xfrm>
            <a:off x="9779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31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3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3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3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7" name="TipText"/>
            <p:cNvSpPr txBox="1"/>
            <p:nvPr>
              <p:custDataLst>
                <p:tags r:id="rId3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36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3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539496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 </a:t>
            </a:r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如果某元件功率计算结果为正</a:t>
            </a:r>
            <a:r>
              <a:rPr lang="en-US" altLang="zh-CN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(P&gt;0)</a:t>
            </a:r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，则该元件吸收能量</a:t>
            </a:r>
            <a:endParaRPr lang="zh-CN" altLang="en-US" sz="26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144272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正确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3471863"/>
            <a:ext cx="144272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错误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4157663"/>
            <a:ext cx="144272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不确定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5361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42219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1"/>
            </p:custDataLst>
          </p:nvPr>
        </p:nvSpPr>
        <p:spPr>
          <a:xfrm>
            <a:off x="9779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与参考方向设置有关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2" name="图片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199005"/>
            <a:ext cx="23050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3570" y="2186835"/>
            <a:ext cx="3642609" cy="2035121"/>
          </a:xfrm>
          <a:prstGeom prst="rect">
            <a:avLst/>
          </a:prstGeom>
        </p:spPr>
      </p:pic>
      <p:grpSp>
        <p:nvGrpSpPr>
          <p:cNvPr id="29" name="组合 28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6" name="RemarkBack"/>
            <p:cNvSpPr/>
            <p:nvPr>
              <p:custDataLst>
                <p:tags r:id="rId1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markBlock"/>
            <p:cNvSpPr/>
            <p:nvPr>
              <p:custDataLst>
                <p:tags r:id="rId1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emarkTitleText"/>
            <p:cNvSpPr txBox="1"/>
            <p:nvPr>
              <p:custDataLst>
                <p:tags r:id="rId1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18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markBlock"/>
          <p:cNvSpPr/>
          <p:nvPr>
            <p:custDataLst>
              <p:tags r:id="rId19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markTitleText"/>
          <p:cNvSpPr txBox="1"/>
          <p:nvPr>
            <p:custDataLst>
              <p:tags r:id="rId20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21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2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2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517525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4. </a:t>
            </a:r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以图中所设的参考方向，若</a:t>
            </a:r>
            <a:r>
              <a:rPr lang="en-US" altLang="zh-CN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v=5V, </a:t>
            </a:r>
            <a:r>
              <a:rPr lang="en-US" altLang="zh-CN" sz="2600" b="1" dirty="0" err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i</a:t>
            </a:r>
            <a:r>
              <a:rPr lang="en-US" altLang="zh-CN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=-2A, </a:t>
            </a:r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则</a:t>
            </a:r>
            <a:endParaRPr lang="zh-CN" altLang="en-US" sz="26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实际电流流出端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，该元件发出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10W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功率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实际电流流入端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，该元件发出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10W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功率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实际电流流出端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，该元件吸收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10W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功率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实际电流流入端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，该元件吸收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10W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功率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0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44740"/>
            <a:ext cx="2565400" cy="153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9917" y="1211223"/>
            <a:ext cx="3583584" cy="1150977"/>
          </a:xfrm>
          <a:prstGeom prst="rect">
            <a:avLst/>
          </a:prstGeom>
        </p:spPr>
      </p:pic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9525001" y="2602557"/>
            <a:ext cx="38404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lvl="0" algn="ctr">
              <a:spcBef>
                <a:spcPts val="0"/>
              </a:spcBef>
              <a:buClrTx/>
              <a:buSzTx/>
              <a:buNone/>
            </a:pPr>
            <a:r>
              <a:rPr kumimoji="1" lang="zh-CN" altLang="en-US" sz="18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实际电流电压方向一致</a:t>
            </a:r>
            <a:r>
              <a:rPr kumimoji="1" lang="zh-CN" altLang="en-US" sz="18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  <a:sym typeface="Wingdings" panose="05000000000000000000" pitchFamily="2" charset="2"/>
              </a:rPr>
              <a:t>，</a:t>
            </a:r>
            <a:r>
              <a:rPr kumimoji="1" lang="en-US" altLang="zh-CN" sz="18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  <a:sym typeface="Wingdings" panose="05000000000000000000" pitchFamily="2" charset="2"/>
              </a:rPr>
              <a:t> </a:t>
            </a:r>
            <a:r>
              <a:rPr kumimoji="1" lang="zh-CN" altLang="en-US" sz="18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  <a:sym typeface="Wingdings" panose="05000000000000000000" pitchFamily="2" charset="2"/>
              </a:rPr>
              <a:t>吸收能量；</a:t>
            </a:r>
            <a:endParaRPr kumimoji="1" lang="en-US" altLang="zh-CN" sz="1800" b="1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charset="-122"/>
              <a:sym typeface="Wingdings" panose="05000000000000000000" pitchFamily="2" charset="2"/>
            </a:endParaRPr>
          </a:p>
          <a:p>
            <a:pPr lvl="0" algn="ctr">
              <a:spcBef>
                <a:spcPts val="0"/>
              </a:spcBef>
              <a:buClrTx/>
              <a:buSzTx/>
              <a:buNone/>
            </a:pPr>
            <a:r>
              <a:rPr kumimoji="1" lang="zh-CN" altLang="en-US" sz="18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  <a:sym typeface="Wingdings" panose="05000000000000000000" pitchFamily="2" charset="2"/>
              </a:rPr>
              <a:t>反之，发出能量</a:t>
            </a:r>
            <a:endParaRPr kumimoji="1" lang="zh-CN" altLang="en-US" sz="1800" b="1" dirty="0">
              <a:solidFill>
                <a:prstClr val="blac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5" name="组合 24"/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2" name="RemarkBack"/>
            <p:cNvSpPr/>
            <p:nvPr>
              <p:custDataLst>
                <p:tags r:id="rId1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Block"/>
            <p:cNvSpPr/>
            <p:nvPr>
              <p:custDataLst>
                <p:tags r:id="rId1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TitleText"/>
            <p:cNvSpPr txBox="1"/>
            <p:nvPr>
              <p:custDataLst>
                <p:tags r:id="rId1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19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markBlock"/>
          <p:cNvSpPr/>
          <p:nvPr>
            <p:custDataLst>
              <p:tags r:id="rId20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TitleText"/>
          <p:cNvSpPr txBox="1"/>
          <p:nvPr>
            <p:custDataLst>
              <p:tags r:id="rId21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2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5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26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2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766576"/>
            <a:ext cx="4225925" cy="60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8678" name="Picture 6" descr="好奇号火星车：带1分买路钱的JPL史上最大广告《下一站火星》#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3013075"/>
            <a:ext cx="3733800" cy="249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444770" y="305966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好奇号火星车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06556" y="599949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远程故障诊断、智能故障排除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59394" name="Picture 2" descr="https://doc-fd.zol-img.com.cn/t_s501x2000/g5/M00/0B/09/ChMkJ1lTUO6IGpkfAAEk7btlDHsAAdpsgNZ1ugAASUF3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766576"/>
            <a:ext cx="3723189" cy="20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7" name="Text Box 5"/>
          <p:cNvSpPr txBox="1">
            <a:spLocks noChangeArrowheads="1"/>
          </p:cNvSpPr>
          <p:nvPr/>
        </p:nvSpPr>
        <p:spPr bwMode="auto">
          <a:xfrm>
            <a:off x="528635" y="1365549"/>
            <a:ext cx="7851776" cy="346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666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基尔霍夫定律包括基尔霍夫电流定律</a:t>
            </a:r>
            <a:r>
              <a:rPr kumimoji="1" lang="en-US" altLang="zh-CN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(KCL)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和基尔霍夫电压定律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KVL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en-US" altLang="zh-CN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它反映了电路中所有支路电压和电流所遵循的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基本规律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，是分析集总参数电路的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基本定律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基尔霍夫定律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与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元件特性</a:t>
            </a:r>
            <a:r>
              <a:rPr kumimoji="1" lang="zh-CN" altLang="en-US" sz="28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构成了电路分析的基础。</a:t>
            </a:r>
            <a:endParaRPr kumimoji="1" lang="zh-CN" altLang="en-US" sz="2800" b="1" dirty="0">
              <a:solidFill>
                <a:srgbClr val="F8FF65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55298" name="Picture 2" descr="https://bkimg.cdn.bcebos.com/pic/b3fb43166d224f4a860bd59d09f790529922d1aa?x-bce-process=image/resize,m_lfit,w_268,limit_1/format,f_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163531"/>
            <a:ext cx="1165704" cy="164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271713" y="5662448"/>
            <a:ext cx="3705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1824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日生于普鲁士的柯尼斯堡（今为俄罗斯加里宁格勒）</a:t>
            </a:r>
            <a:endParaRPr lang="zh-CN" altLang="en-US" dirty="0"/>
          </a:p>
        </p:txBody>
      </p:sp>
      <p:pic>
        <p:nvPicPr>
          <p:cNvPr id="55300" name="Picture 4" descr="https://gimg2.baidu.com/image_search/src=http%3A%2F%2Fimg1.dongqiudi.com%2Ffastdfs3%2FM00%2F00%2FFB%2FChMMFVr5gOKAAZyMAATazwoKnAY362.jpg&amp;refer=http%3A%2F%2Fimg1.dongqiudi.com&amp;app=2002&amp;size=f9999,10000&amp;q=a80&amp;n=0&amp;g=0n&amp;fmt=jpeg?sec=1618014748&amp;t=d625d66492569eedda40b240164ac129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5232307"/>
            <a:ext cx="2643188" cy="147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0" name="Text Box 4"/>
          <p:cNvSpPr txBox="1">
            <a:spLocks noChangeArrowheads="1"/>
          </p:cNvSpPr>
          <p:nvPr/>
        </p:nvSpPr>
        <p:spPr bwMode="auto">
          <a:xfrm>
            <a:off x="165894" y="755328"/>
            <a:ext cx="2433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1.7.1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几个名词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4741" name="Text Box 5"/>
          <p:cNvSpPr txBox="1">
            <a:spLocks noChangeArrowheads="1"/>
          </p:cNvSpPr>
          <p:nvPr/>
        </p:nvSpPr>
        <p:spPr bwMode="auto">
          <a:xfrm>
            <a:off x="3675062" y="1894896"/>
            <a:ext cx="51784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1143000" indent="-11430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电路中通过同一电流的分支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（常用）</a:t>
            </a:r>
            <a:endParaRPr kumimoji="1"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4742" name="Text Box 6"/>
          <p:cNvSpPr txBox="1">
            <a:spLocks noChangeArrowheads="1"/>
          </p:cNvSpPr>
          <p:nvPr/>
        </p:nvSpPr>
        <p:spPr bwMode="auto">
          <a:xfrm>
            <a:off x="3283743" y="5662105"/>
            <a:ext cx="47513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8FF65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元件的连接点称为结点。</a:t>
            </a:r>
            <a:endParaRPr kumimoji="1" lang="zh-CN" altLang="en-US" sz="2400" dirty="0">
              <a:solidFill>
                <a:srgbClr val="F8FF65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4744" name="Text Box 8"/>
          <p:cNvSpPr txBox="1">
            <a:spLocks noChangeArrowheads="1"/>
          </p:cNvSpPr>
          <p:nvPr/>
        </p:nvSpPr>
        <p:spPr bwMode="auto">
          <a:xfrm>
            <a:off x="5795963" y="2361686"/>
            <a:ext cx="822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=3</a:t>
            </a:r>
            <a:endParaRPr kumimoji="1" lang="en-US" altLang="zh-CN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44750" name="Text Box 14"/>
          <p:cNvSpPr txBox="1">
            <a:spLocks noChangeArrowheads="1"/>
          </p:cNvSpPr>
          <p:nvPr/>
        </p:nvSpPr>
        <p:spPr bwMode="auto">
          <a:xfrm>
            <a:off x="3060700" y="2361686"/>
            <a:ext cx="400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a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244775" name="Text Box 39"/>
          <p:cNvSpPr txBox="1">
            <a:spLocks noChangeArrowheads="1"/>
          </p:cNvSpPr>
          <p:nvPr/>
        </p:nvSpPr>
        <p:spPr bwMode="auto">
          <a:xfrm>
            <a:off x="6659564" y="5578879"/>
            <a:ext cx="819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=4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44751" name="Text Box 15"/>
          <p:cNvSpPr txBox="1">
            <a:spLocks noChangeArrowheads="1"/>
          </p:cNvSpPr>
          <p:nvPr/>
        </p:nvSpPr>
        <p:spPr bwMode="auto">
          <a:xfrm>
            <a:off x="3060700" y="5169973"/>
            <a:ext cx="4778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b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grpSp>
        <p:nvGrpSpPr>
          <p:cNvPr id="2" name="Group 69"/>
          <p:cNvGrpSpPr/>
          <p:nvPr/>
        </p:nvGrpSpPr>
        <p:grpSpPr bwMode="auto">
          <a:xfrm>
            <a:off x="684213" y="2864923"/>
            <a:ext cx="5040312" cy="2435225"/>
            <a:chOff x="158" y="1389"/>
            <a:chExt cx="3175" cy="1534"/>
          </a:xfrm>
        </p:grpSpPr>
        <p:sp>
          <p:nvSpPr>
            <p:cNvPr id="53280" name="Text Box 11"/>
            <p:cNvSpPr txBox="1">
              <a:spLocks noChangeArrowheads="1"/>
            </p:cNvSpPr>
            <p:nvPr/>
          </p:nvSpPr>
          <p:spPr bwMode="auto">
            <a:xfrm>
              <a:off x="594" y="1815"/>
              <a:ext cx="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3281" name="Text Box 12"/>
            <p:cNvSpPr txBox="1">
              <a:spLocks noChangeArrowheads="1"/>
            </p:cNvSpPr>
            <p:nvPr/>
          </p:nvSpPr>
          <p:spPr bwMode="auto">
            <a:xfrm>
              <a:off x="1657" y="1843"/>
              <a:ext cx="30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44753" name="Oval 17"/>
            <p:cNvSpPr>
              <a:spLocks noChangeArrowheads="1"/>
            </p:cNvSpPr>
            <p:nvPr/>
          </p:nvSpPr>
          <p:spPr bwMode="auto">
            <a:xfrm>
              <a:off x="603" y="1667"/>
              <a:ext cx="345" cy="34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4754" name="Oval 18"/>
            <p:cNvSpPr>
              <a:spLocks noChangeArrowheads="1"/>
            </p:cNvSpPr>
            <p:nvPr/>
          </p:nvSpPr>
          <p:spPr bwMode="auto">
            <a:xfrm>
              <a:off x="1623" y="1667"/>
              <a:ext cx="345" cy="34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3284" name="Line 19"/>
            <p:cNvSpPr>
              <a:spLocks noChangeShapeType="1"/>
            </p:cNvSpPr>
            <p:nvPr/>
          </p:nvSpPr>
          <p:spPr bwMode="auto">
            <a:xfrm>
              <a:off x="1796" y="1437"/>
              <a:ext cx="0" cy="143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85" name="Rectangle 20"/>
            <p:cNvSpPr>
              <a:spLocks noChangeArrowheads="1"/>
            </p:cNvSpPr>
            <p:nvPr/>
          </p:nvSpPr>
          <p:spPr bwMode="auto">
            <a:xfrm>
              <a:off x="1724" y="2315"/>
              <a:ext cx="144" cy="345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3286" name="Line 21"/>
            <p:cNvSpPr>
              <a:spLocks noChangeShapeType="1"/>
            </p:cNvSpPr>
            <p:nvPr/>
          </p:nvSpPr>
          <p:spPr bwMode="auto">
            <a:xfrm flipV="1">
              <a:off x="776" y="1437"/>
              <a:ext cx="0" cy="143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87" name="Line 22"/>
            <p:cNvSpPr>
              <a:spLocks noChangeShapeType="1"/>
            </p:cNvSpPr>
            <p:nvPr/>
          </p:nvSpPr>
          <p:spPr bwMode="auto">
            <a:xfrm flipV="1">
              <a:off x="2816" y="1437"/>
              <a:ext cx="0" cy="143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88" name="Line 23"/>
            <p:cNvSpPr>
              <a:spLocks noChangeShapeType="1"/>
            </p:cNvSpPr>
            <p:nvPr/>
          </p:nvSpPr>
          <p:spPr bwMode="auto">
            <a:xfrm>
              <a:off x="776" y="2876"/>
              <a:ext cx="204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89" name="Line 24"/>
            <p:cNvSpPr>
              <a:spLocks noChangeShapeType="1"/>
            </p:cNvSpPr>
            <p:nvPr/>
          </p:nvSpPr>
          <p:spPr bwMode="auto">
            <a:xfrm>
              <a:off x="776" y="1437"/>
              <a:ext cx="204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90" name="Rectangle 25"/>
            <p:cNvSpPr>
              <a:spLocks noChangeArrowheads="1"/>
            </p:cNvSpPr>
            <p:nvPr/>
          </p:nvSpPr>
          <p:spPr bwMode="auto">
            <a:xfrm>
              <a:off x="2744" y="2013"/>
              <a:ext cx="144" cy="345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3291" name="Rectangle 26"/>
            <p:cNvSpPr>
              <a:spLocks noChangeArrowheads="1"/>
            </p:cNvSpPr>
            <p:nvPr/>
          </p:nvSpPr>
          <p:spPr bwMode="auto">
            <a:xfrm>
              <a:off x="704" y="2301"/>
              <a:ext cx="144" cy="345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3292" name="Text Box 27"/>
            <p:cNvSpPr txBox="1">
              <a:spLocks noChangeArrowheads="1"/>
            </p:cNvSpPr>
            <p:nvPr/>
          </p:nvSpPr>
          <p:spPr bwMode="auto">
            <a:xfrm>
              <a:off x="476" y="1389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3293" name="Text Box 28"/>
            <p:cNvSpPr txBox="1">
              <a:spLocks noChangeArrowheads="1"/>
            </p:cNvSpPr>
            <p:nvPr/>
          </p:nvSpPr>
          <p:spPr bwMode="auto">
            <a:xfrm>
              <a:off x="476" y="188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3294" name="Text Box 29"/>
            <p:cNvSpPr txBox="1">
              <a:spLocks noChangeArrowheads="1"/>
            </p:cNvSpPr>
            <p:nvPr/>
          </p:nvSpPr>
          <p:spPr bwMode="auto">
            <a:xfrm>
              <a:off x="230" y="2311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3295" name="Text Box 30"/>
            <p:cNvSpPr txBox="1">
              <a:spLocks noChangeArrowheads="1"/>
            </p:cNvSpPr>
            <p:nvPr/>
          </p:nvSpPr>
          <p:spPr bwMode="auto">
            <a:xfrm>
              <a:off x="158" y="1585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S1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3296" name="Text Box 31"/>
            <p:cNvSpPr txBox="1">
              <a:spLocks noChangeArrowheads="1"/>
            </p:cNvSpPr>
            <p:nvPr/>
          </p:nvSpPr>
          <p:spPr bwMode="auto">
            <a:xfrm>
              <a:off x="1520" y="1389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3297" name="Text Box 32"/>
            <p:cNvSpPr txBox="1">
              <a:spLocks noChangeArrowheads="1"/>
            </p:cNvSpPr>
            <p:nvPr/>
          </p:nvSpPr>
          <p:spPr bwMode="auto">
            <a:xfrm>
              <a:off x="1520" y="188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3298" name="Text Box 33"/>
            <p:cNvSpPr txBox="1">
              <a:spLocks noChangeArrowheads="1"/>
            </p:cNvSpPr>
            <p:nvPr/>
          </p:nvSpPr>
          <p:spPr bwMode="auto">
            <a:xfrm>
              <a:off x="1149" y="1642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S2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3299" name="Text Box 34"/>
            <p:cNvSpPr txBox="1">
              <a:spLocks noChangeArrowheads="1"/>
            </p:cNvSpPr>
            <p:nvPr/>
          </p:nvSpPr>
          <p:spPr bwMode="auto">
            <a:xfrm>
              <a:off x="1235" y="2368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3300" name="Text Box 35"/>
            <p:cNvSpPr txBox="1">
              <a:spLocks noChangeArrowheads="1"/>
            </p:cNvSpPr>
            <p:nvPr/>
          </p:nvSpPr>
          <p:spPr bwMode="auto">
            <a:xfrm>
              <a:off x="2787" y="2023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3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3301" name="Oval 36"/>
            <p:cNvSpPr>
              <a:spLocks noChangeArrowheads="1"/>
            </p:cNvSpPr>
            <p:nvPr/>
          </p:nvSpPr>
          <p:spPr bwMode="auto">
            <a:xfrm>
              <a:off x="1759" y="1389"/>
              <a:ext cx="81" cy="8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3302" name="Oval 37"/>
            <p:cNvSpPr>
              <a:spLocks noChangeArrowheads="1"/>
            </p:cNvSpPr>
            <p:nvPr/>
          </p:nvSpPr>
          <p:spPr bwMode="auto">
            <a:xfrm>
              <a:off x="1759" y="2841"/>
              <a:ext cx="81" cy="8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244787" name="Text Box 51"/>
          <p:cNvSpPr txBox="1">
            <a:spLocks noChangeArrowheads="1"/>
          </p:cNvSpPr>
          <p:nvPr/>
        </p:nvSpPr>
        <p:spPr bwMode="auto">
          <a:xfrm>
            <a:off x="755650" y="1674899"/>
            <a:ext cx="1584325" cy="547687"/>
          </a:xfrm>
          <a:prstGeom prst="rect">
            <a:avLst/>
          </a:prstGeom>
          <a:noFill/>
          <a:ln w="28575" algn="ctr">
            <a:solidFill>
              <a:srgbClr val="00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AutoNum type="circleNumDbPlain"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支路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4789" name="AutoShape 53"/>
          <p:cNvSpPr>
            <a:spLocks noChangeArrowheads="1"/>
          </p:cNvSpPr>
          <p:nvPr/>
        </p:nvSpPr>
        <p:spPr bwMode="auto">
          <a:xfrm rot="20006097">
            <a:off x="2843213" y="1425061"/>
            <a:ext cx="720725" cy="144462"/>
          </a:xfrm>
          <a:prstGeom prst="rightArrow">
            <a:avLst>
              <a:gd name="adj1" fmla="val 50000"/>
              <a:gd name="adj2" fmla="val 124726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44790" name="AutoShape 54"/>
          <p:cNvSpPr>
            <a:spLocks noChangeArrowheads="1"/>
          </p:cNvSpPr>
          <p:nvPr/>
        </p:nvSpPr>
        <p:spPr bwMode="auto">
          <a:xfrm>
            <a:off x="2916238" y="2145786"/>
            <a:ext cx="647700" cy="142875"/>
          </a:xfrm>
          <a:prstGeom prst="rightArrow">
            <a:avLst>
              <a:gd name="adj1" fmla="val 50000"/>
              <a:gd name="adj2" fmla="val 113333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44792" name="Text Box 56"/>
          <p:cNvSpPr txBox="1">
            <a:spLocks noChangeArrowheads="1"/>
          </p:cNvSpPr>
          <p:nvPr/>
        </p:nvSpPr>
        <p:spPr bwMode="auto">
          <a:xfrm>
            <a:off x="3635375" y="983736"/>
            <a:ext cx="54121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电路中每一个两端元件就叫一条支路。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3" name="Group 71"/>
          <p:cNvGrpSpPr/>
          <p:nvPr/>
        </p:nvGrpSpPr>
        <p:grpSpPr bwMode="auto">
          <a:xfrm>
            <a:off x="3852863" y="2290248"/>
            <a:ext cx="719137" cy="576263"/>
            <a:chOff x="2200" y="981"/>
            <a:chExt cx="453" cy="363"/>
          </a:xfrm>
        </p:grpSpPr>
        <p:sp>
          <p:nvSpPr>
            <p:cNvPr id="53278" name="Line 58"/>
            <p:cNvSpPr>
              <a:spLocks noChangeShapeType="1"/>
            </p:cNvSpPr>
            <p:nvPr/>
          </p:nvSpPr>
          <p:spPr bwMode="auto">
            <a:xfrm>
              <a:off x="2200" y="1344"/>
              <a:ext cx="453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279" name="Text Box 60"/>
            <p:cNvSpPr txBox="1">
              <a:spLocks noChangeArrowheads="1"/>
            </p:cNvSpPr>
            <p:nvPr/>
          </p:nvSpPr>
          <p:spPr bwMode="auto">
            <a:xfrm>
              <a:off x="2245" y="981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3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68"/>
          <p:cNvGrpSpPr/>
          <p:nvPr/>
        </p:nvGrpSpPr>
        <p:grpSpPr bwMode="auto">
          <a:xfrm>
            <a:off x="3492500" y="3946011"/>
            <a:ext cx="431800" cy="576262"/>
            <a:chOff x="3515" y="2387"/>
            <a:chExt cx="272" cy="363"/>
          </a:xfrm>
        </p:grpSpPr>
        <p:sp>
          <p:nvSpPr>
            <p:cNvPr id="53276" name="Line 59"/>
            <p:cNvSpPr>
              <a:spLocks noChangeShapeType="1"/>
            </p:cNvSpPr>
            <p:nvPr/>
          </p:nvSpPr>
          <p:spPr bwMode="auto">
            <a:xfrm>
              <a:off x="3515" y="2387"/>
              <a:ext cx="0" cy="363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277" name="Text Box 61"/>
            <p:cNvSpPr txBox="1">
              <a:spLocks noChangeArrowheads="1"/>
            </p:cNvSpPr>
            <p:nvPr/>
          </p:nvSpPr>
          <p:spPr bwMode="auto">
            <a:xfrm>
              <a:off x="3515" y="2388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70"/>
          <p:cNvGrpSpPr/>
          <p:nvPr/>
        </p:nvGrpSpPr>
        <p:grpSpPr bwMode="auto">
          <a:xfrm>
            <a:off x="2484438" y="2217223"/>
            <a:ext cx="574675" cy="649288"/>
            <a:chOff x="930" y="935"/>
            <a:chExt cx="362" cy="409"/>
          </a:xfrm>
        </p:grpSpPr>
        <p:sp>
          <p:nvSpPr>
            <p:cNvPr id="53274" name="Line 57"/>
            <p:cNvSpPr>
              <a:spLocks noChangeShapeType="1"/>
            </p:cNvSpPr>
            <p:nvPr/>
          </p:nvSpPr>
          <p:spPr bwMode="auto">
            <a:xfrm>
              <a:off x="930" y="1344"/>
              <a:ext cx="362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275" name="Text Box 62"/>
            <p:cNvSpPr txBox="1">
              <a:spLocks noChangeArrowheads="1"/>
            </p:cNvSpPr>
            <p:nvPr/>
          </p:nvSpPr>
          <p:spPr bwMode="auto">
            <a:xfrm>
              <a:off x="975" y="935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244801" name="Text Box 65"/>
          <p:cNvSpPr txBox="1">
            <a:spLocks noChangeArrowheads="1"/>
          </p:cNvSpPr>
          <p:nvPr/>
        </p:nvSpPr>
        <p:spPr bwMode="auto">
          <a:xfrm>
            <a:off x="853414" y="5672691"/>
            <a:ext cx="1584325" cy="547687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结点</a:t>
            </a:r>
            <a:endParaRPr kumimoji="1" lang="zh-CN" altLang="en-US" sz="28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4802" name="AutoShape 66"/>
          <p:cNvSpPr>
            <a:spLocks noChangeArrowheads="1"/>
          </p:cNvSpPr>
          <p:nvPr/>
        </p:nvSpPr>
        <p:spPr bwMode="auto">
          <a:xfrm>
            <a:off x="2613025" y="5839900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44809" name="Text Box 73"/>
          <p:cNvSpPr txBox="1">
            <a:spLocks noChangeArrowheads="1"/>
          </p:cNvSpPr>
          <p:nvPr/>
        </p:nvSpPr>
        <p:spPr bwMode="auto">
          <a:xfrm>
            <a:off x="5724525" y="1421886"/>
            <a:ext cx="822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=5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44822" name="Text Box 86"/>
          <p:cNvSpPr txBox="1">
            <a:spLocks noChangeArrowheads="1"/>
          </p:cNvSpPr>
          <p:nvPr/>
        </p:nvSpPr>
        <p:spPr bwMode="auto">
          <a:xfrm>
            <a:off x="2119102" y="6266297"/>
            <a:ext cx="64102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8F6F7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或三条以上支路的连接点称为结点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（常用）</a:t>
            </a:r>
            <a:endParaRPr kumimoji="1" lang="zh-CN" altLang="en-US" sz="2400" dirty="0">
              <a:solidFill>
                <a:srgbClr val="F8F6F7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4823" name="Text Box 87"/>
          <p:cNvSpPr txBox="1">
            <a:spLocks noChangeArrowheads="1"/>
          </p:cNvSpPr>
          <p:nvPr/>
        </p:nvSpPr>
        <p:spPr bwMode="auto">
          <a:xfrm>
            <a:off x="7915276" y="6180056"/>
            <a:ext cx="819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=2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8" name="Group 88"/>
          <p:cNvGrpSpPr/>
          <p:nvPr/>
        </p:nvGrpSpPr>
        <p:grpSpPr bwMode="auto">
          <a:xfrm>
            <a:off x="5629276" y="3317244"/>
            <a:ext cx="1644650" cy="850900"/>
            <a:chOff x="385" y="3022"/>
            <a:chExt cx="1036" cy="536"/>
          </a:xfrm>
        </p:grpSpPr>
        <p:pic>
          <p:nvPicPr>
            <p:cNvPr id="53272" name="Picture 89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73" name="Text Box 90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solidFill>
                    <a:srgbClr val="CC6600"/>
                  </a:solidFill>
                  <a:latin typeface="Arial" panose="020B0604020202020204" pitchFamily="34" charset="0"/>
                  <a:ea typeface="华文行楷" panose="02010800040101010101" pitchFamily="2" charset="-122"/>
                </a:rPr>
                <a:t>注意</a:t>
              </a:r>
              <a:endParaRPr lang="zh-CN" altLang="en-US" dirty="0">
                <a:solidFill>
                  <a:srgbClr val="CC6600"/>
                </a:solidFill>
                <a:latin typeface="Arial" panose="020B060402020202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44828" name="Text Box 92" descr="斜纹布"/>
          <p:cNvSpPr txBox="1">
            <a:spLocks noChangeArrowheads="1"/>
          </p:cNvSpPr>
          <p:nvPr/>
        </p:nvSpPr>
        <p:spPr bwMode="auto">
          <a:xfrm>
            <a:off x="5997576" y="4153844"/>
            <a:ext cx="2736850" cy="95410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两种定义分别用在不同的场合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6" name="AutoShape 66"/>
          <p:cNvSpPr>
            <a:spLocks noChangeArrowheads="1"/>
          </p:cNvSpPr>
          <p:nvPr/>
        </p:nvSpPr>
        <p:spPr bwMode="auto">
          <a:xfrm>
            <a:off x="1455738" y="6424897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4" name="Text Box 4"/>
          <p:cNvSpPr txBox="1">
            <a:spLocks noChangeArrowheads="1"/>
          </p:cNvSpPr>
          <p:nvPr/>
        </p:nvSpPr>
        <p:spPr bwMode="auto">
          <a:xfrm>
            <a:off x="3424238" y="1946721"/>
            <a:ext cx="4824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由支路组成的闭合路径。</a:t>
            </a:r>
            <a:endParaRPr kumimoji="1"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5765" name="Text Box 5"/>
          <p:cNvSpPr txBox="1">
            <a:spLocks noChangeArrowheads="1"/>
          </p:cNvSpPr>
          <p:nvPr/>
        </p:nvSpPr>
        <p:spPr bwMode="auto">
          <a:xfrm>
            <a:off x="3495675" y="1209029"/>
            <a:ext cx="496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两结点间的一条通路。由支路构成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5766" name="Text Box 6"/>
          <p:cNvSpPr txBox="1">
            <a:spLocks noChangeArrowheads="1"/>
          </p:cNvSpPr>
          <p:nvPr/>
        </p:nvSpPr>
        <p:spPr bwMode="auto">
          <a:xfrm>
            <a:off x="3262313" y="5479404"/>
            <a:ext cx="57610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对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平面电路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，其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内部不含任何支路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的回路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5768" name="Text Box 8"/>
          <p:cNvSpPr txBox="1">
            <a:spLocks noChangeArrowheads="1"/>
          </p:cNvSpPr>
          <p:nvPr/>
        </p:nvSpPr>
        <p:spPr bwMode="auto">
          <a:xfrm>
            <a:off x="7232015" y="1883419"/>
            <a:ext cx="7318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=3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" name="Group 36"/>
          <p:cNvGrpSpPr/>
          <p:nvPr/>
        </p:nvGrpSpPr>
        <p:grpSpPr bwMode="auto">
          <a:xfrm>
            <a:off x="2847975" y="3271837"/>
            <a:ext cx="403225" cy="1092200"/>
            <a:chOff x="4980" y="1428"/>
            <a:chExt cx="212" cy="594"/>
          </a:xfrm>
        </p:grpSpPr>
        <p:sp>
          <p:nvSpPr>
            <p:cNvPr id="54318" name="Arc 37"/>
            <p:cNvSpPr/>
            <p:nvPr/>
          </p:nvSpPr>
          <p:spPr bwMode="auto">
            <a:xfrm>
              <a:off x="4980" y="1428"/>
              <a:ext cx="212" cy="594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19" name="Text Box 38"/>
            <p:cNvSpPr txBox="1">
              <a:spLocks noChangeArrowheads="1"/>
            </p:cNvSpPr>
            <p:nvPr/>
          </p:nvSpPr>
          <p:spPr bwMode="auto">
            <a:xfrm>
              <a:off x="4991" y="1581"/>
              <a:ext cx="19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3" name="Group 39"/>
          <p:cNvGrpSpPr/>
          <p:nvPr/>
        </p:nvGrpSpPr>
        <p:grpSpPr bwMode="auto">
          <a:xfrm>
            <a:off x="4792663" y="3271837"/>
            <a:ext cx="403225" cy="1092200"/>
            <a:chOff x="4980" y="1428"/>
            <a:chExt cx="212" cy="594"/>
          </a:xfrm>
        </p:grpSpPr>
        <p:sp>
          <p:nvSpPr>
            <p:cNvPr id="54316" name="Arc 40"/>
            <p:cNvSpPr/>
            <p:nvPr/>
          </p:nvSpPr>
          <p:spPr bwMode="auto">
            <a:xfrm>
              <a:off x="4980" y="1428"/>
              <a:ext cx="212" cy="594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17" name="Text Box 41"/>
            <p:cNvSpPr txBox="1">
              <a:spLocks noChangeArrowheads="1"/>
            </p:cNvSpPr>
            <p:nvPr/>
          </p:nvSpPr>
          <p:spPr bwMode="auto">
            <a:xfrm>
              <a:off x="4990" y="1581"/>
              <a:ext cx="19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245802" name="Text Box 42"/>
          <p:cNvSpPr txBox="1">
            <a:spLocks noChangeArrowheads="1"/>
          </p:cNvSpPr>
          <p:nvPr/>
        </p:nvSpPr>
        <p:spPr bwMode="auto">
          <a:xfrm>
            <a:off x="6016625" y="2622550"/>
            <a:ext cx="3603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45806" name="Freeform 46"/>
          <p:cNvSpPr/>
          <p:nvPr/>
        </p:nvSpPr>
        <p:spPr bwMode="auto">
          <a:xfrm>
            <a:off x="3063875" y="2767012"/>
            <a:ext cx="3311525" cy="2592388"/>
          </a:xfrm>
          <a:custGeom>
            <a:avLst/>
            <a:gdLst>
              <a:gd name="T0" fmla="*/ 0 w 2147"/>
              <a:gd name="T1" fmla="*/ 2147483646 h 1717"/>
              <a:gd name="T2" fmla="*/ 2147483646 w 2147"/>
              <a:gd name="T3" fmla="*/ 2147483646 h 1717"/>
              <a:gd name="T4" fmla="*/ 2147483646 w 2147"/>
              <a:gd name="T5" fmla="*/ 2147483646 h 1717"/>
              <a:gd name="T6" fmla="*/ 2147483646 w 2147"/>
              <a:gd name="T7" fmla="*/ 0 h 1717"/>
              <a:gd name="T8" fmla="*/ 0 60000 65536"/>
              <a:gd name="T9" fmla="*/ 0 60000 65536"/>
              <a:gd name="T10" fmla="*/ 0 60000 65536"/>
              <a:gd name="T11" fmla="*/ 0 60000 65536"/>
              <a:gd name="T12" fmla="*/ 0 w 2147"/>
              <a:gd name="T13" fmla="*/ 0 h 1717"/>
              <a:gd name="T14" fmla="*/ 2147 w 2147"/>
              <a:gd name="T15" fmla="*/ 1717 h 17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47" h="1717">
                <a:moveTo>
                  <a:pt x="0" y="1542"/>
                </a:moveTo>
                <a:cubicBezTo>
                  <a:pt x="159" y="1572"/>
                  <a:pt x="318" y="1603"/>
                  <a:pt x="635" y="1588"/>
                </a:cubicBezTo>
                <a:cubicBezTo>
                  <a:pt x="952" y="1573"/>
                  <a:pt x="1663" y="1717"/>
                  <a:pt x="1905" y="1452"/>
                </a:cubicBezTo>
                <a:cubicBezTo>
                  <a:pt x="2147" y="1187"/>
                  <a:pt x="2116" y="593"/>
                  <a:pt x="2086" y="0"/>
                </a:cubicBezTo>
              </a:path>
            </a:pathLst>
          </a:custGeom>
          <a:noFill/>
          <a:ln w="28575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07" name="Text Box 47"/>
          <p:cNvSpPr txBox="1">
            <a:spLocks noChangeArrowheads="1"/>
          </p:cNvSpPr>
          <p:nvPr/>
        </p:nvSpPr>
        <p:spPr bwMode="auto">
          <a:xfrm>
            <a:off x="687388" y="1159779"/>
            <a:ext cx="1584325" cy="5476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AutoNum type="circleNumDbPlain" startAt="3"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路径</a:t>
            </a:r>
            <a:endParaRPr kumimoji="1" lang="zh-CN" altLang="en-US" sz="2800">
              <a:solidFill>
                <a:srgbClr val="FF99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45808" name="AutoShape 48"/>
          <p:cNvSpPr>
            <a:spLocks noChangeArrowheads="1"/>
          </p:cNvSpPr>
          <p:nvPr/>
        </p:nvSpPr>
        <p:spPr bwMode="auto">
          <a:xfrm>
            <a:off x="2647950" y="1372768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45809" name="Text Box 49"/>
          <p:cNvSpPr txBox="1">
            <a:spLocks noChangeArrowheads="1"/>
          </p:cNvSpPr>
          <p:nvPr/>
        </p:nvSpPr>
        <p:spPr bwMode="auto">
          <a:xfrm>
            <a:off x="687388" y="1906587"/>
            <a:ext cx="1584325" cy="5476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AutoNum type="circleNumDbPlain" startAt="4"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回路</a:t>
            </a:r>
            <a:endParaRPr kumimoji="1" lang="zh-CN" altLang="en-US" sz="2800">
              <a:solidFill>
                <a:srgbClr val="FF99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45810" name="AutoShape 50"/>
          <p:cNvSpPr>
            <a:spLocks noChangeArrowheads="1"/>
          </p:cNvSpPr>
          <p:nvPr/>
        </p:nvSpPr>
        <p:spPr bwMode="auto">
          <a:xfrm>
            <a:off x="2560638" y="2117725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45811" name="Text Box 51"/>
          <p:cNvSpPr txBox="1">
            <a:spLocks noChangeArrowheads="1"/>
          </p:cNvSpPr>
          <p:nvPr/>
        </p:nvSpPr>
        <p:spPr bwMode="auto">
          <a:xfrm>
            <a:off x="723106" y="5420630"/>
            <a:ext cx="1512887" cy="547687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AutoNum type="circleNumDbPlain" startAt="5"/>
            </a:pPr>
            <a:r>
              <a:rPr kumimoji="1"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网孔</a:t>
            </a:r>
            <a:endParaRPr kumimoji="1" lang="zh-CN" altLang="en-US" sz="2800">
              <a:solidFill>
                <a:srgbClr val="FF99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45812" name="AutoShape 52"/>
          <p:cNvSpPr>
            <a:spLocks noChangeArrowheads="1"/>
          </p:cNvSpPr>
          <p:nvPr/>
        </p:nvSpPr>
        <p:spPr bwMode="auto">
          <a:xfrm>
            <a:off x="2512220" y="5656263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45815" name="Text Box 55"/>
          <p:cNvSpPr txBox="1">
            <a:spLocks noChangeArrowheads="1"/>
          </p:cNvSpPr>
          <p:nvPr/>
        </p:nvSpPr>
        <p:spPr bwMode="auto">
          <a:xfrm>
            <a:off x="2200275" y="6151562"/>
            <a:ext cx="6048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网孔是回路，但回路不一定是网孔。</a:t>
            </a:r>
            <a:endParaRPr kumimoji="1" lang="zh-CN" altLang="en-US" sz="2800" b="1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6" name="Group 66"/>
          <p:cNvGrpSpPr/>
          <p:nvPr/>
        </p:nvGrpSpPr>
        <p:grpSpPr bwMode="auto">
          <a:xfrm>
            <a:off x="1552575" y="2622550"/>
            <a:ext cx="5040313" cy="2435225"/>
            <a:chOff x="158" y="1389"/>
            <a:chExt cx="3175" cy="1534"/>
          </a:xfrm>
        </p:grpSpPr>
        <p:sp>
          <p:nvSpPr>
            <p:cNvPr id="54293" name="Text Box 67"/>
            <p:cNvSpPr txBox="1">
              <a:spLocks noChangeArrowheads="1"/>
            </p:cNvSpPr>
            <p:nvPr/>
          </p:nvSpPr>
          <p:spPr bwMode="auto">
            <a:xfrm>
              <a:off x="594" y="1815"/>
              <a:ext cx="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4294" name="Text Box 68"/>
            <p:cNvSpPr txBox="1">
              <a:spLocks noChangeArrowheads="1"/>
            </p:cNvSpPr>
            <p:nvPr/>
          </p:nvSpPr>
          <p:spPr bwMode="auto">
            <a:xfrm>
              <a:off x="1657" y="1843"/>
              <a:ext cx="30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45829" name="Oval 69"/>
            <p:cNvSpPr>
              <a:spLocks noChangeArrowheads="1"/>
            </p:cNvSpPr>
            <p:nvPr/>
          </p:nvSpPr>
          <p:spPr bwMode="auto">
            <a:xfrm>
              <a:off x="603" y="1667"/>
              <a:ext cx="345" cy="34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5830" name="Oval 70"/>
            <p:cNvSpPr>
              <a:spLocks noChangeArrowheads="1"/>
            </p:cNvSpPr>
            <p:nvPr/>
          </p:nvSpPr>
          <p:spPr bwMode="auto">
            <a:xfrm>
              <a:off x="1623" y="1667"/>
              <a:ext cx="345" cy="34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4297" name="Line 71"/>
            <p:cNvSpPr>
              <a:spLocks noChangeShapeType="1"/>
            </p:cNvSpPr>
            <p:nvPr/>
          </p:nvSpPr>
          <p:spPr bwMode="auto">
            <a:xfrm>
              <a:off x="1796" y="1437"/>
              <a:ext cx="0" cy="143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4298" name="Rectangle 72"/>
            <p:cNvSpPr>
              <a:spLocks noChangeArrowheads="1"/>
            </p:cNvSpPr>
            <p:nvPr/>
          </p:nvSpPr>
          <p:spPr bwMode="auto">
            <a:xfrm>
              <a:off x="1724" y="2315"/>
              <a:ext cx="144" cy="345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4299" name="Line 73"/>
            <p:cNvSpPr>
              <a:spLocks noChangeShapeType="1"/>
            </p:cNvSpPr>
            <p:nvPr/>
          </p:nvSpPr>
          <p:spPr bwMode="auto">
            <a:xfrm flipV="1">
              <a:off x="776" y="1437"/>
              <a:ext cx="0" cy="143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00" name="Line 74"/>
            <p:cNvSpPr>
              <a:spLocks noChangeShapeType="1"/>
            </p:cNvSpPr>
            <p:nvPr/>
          </p:nvSpPr>
          <p:spPr bwMode="auto">
            <a:xfrm flipV="1">
              <a:off x="2816" y="1437"/>
              <a:ext cx="0" cy="143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01" name="Line 75"/>
            <p:cNvSpPr>
              <a:spLocks noChangeShapeType="1"/>
            </p:cNvSpPr>
            <p:nvPr/>
          </p:nvSpPr>
          <p:spPr bwMode="auto">
            <a:xfrm>
              <a:off x="776" y="2876"/>
              <a:ext cx="204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02" name="Line 76"/>
            <p:cNvSpPr>
              <a:spLocks noChangeShapeType="1"/>
            </p:cNvSpPr>
            <p:nvPr/>
          </p:nvSpPr>
          <p:spPr bwMode="auto">
            <a:xfrm>
              <a:off x="776" y="1437"/>
              <a:ext cx="204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03" name="Rectangle 77"/>
            <p:cNvSpPr>
              <a:spLocks noChangeArrowheads="1"/>
            </p:cNvSpPr>
            <p:nvPr/>
          </p:nvSpPr>
          <p:spPr bwMode="auto">
            <a:xfrm>
              <a:off x="2744" y="2013"/>
              <a:ext cx="144" cy="345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4304" name="Rectangle 78"/>
            <p:cNvSpPr>
              <a:spLocks noChangeArrowheads="1"/>
            </p:cNvSpPr>
            <p:nvPr/>
          </p:nvSpPr>
          <p:spPr bwMode="auto">
            <a:xfrm>
              <a:off x="704" y="2301"/>
              <a:ext cx="144" cy="345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4305" name="Text Box 79"/>
            <p:cNvSpPr txBox="1">
              <a:spLocks noChangeArrowheads="1"/>
            </p:cNvSpPr>
            <p:nvPr/>
          </p:nvSpPr>
          <p:spPr bwMode="auto">
            <a:xfrm>
              <a:off x="476" y="1389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306" name="Text Box 80"/>
            <p:cNvSpPr txBox="1">
              <a:spLocks noChangeArrowheads="1"/>
            </p:cNvSpPr>
            <p:nvPr/>
          </p:nvSpPr>
          <p:spPr bwMode="auto">
            <a:xfrm>
              <a:off x="476" y="188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307" name="Text Box 81"/>
            <p:cNvSpPr txBox="1">
              <a:spLocks noChangeArrowheads="1"/>
            </p:cNvSpPr>
            <p:nvPr/>
          </p:nvSpPr>
          <p:spPr bwMode="auto">
            <a:xfrm>
              <a:off x="230" y="2311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4308" name="Text Box 82"/>
            <p:cNvSpPr txBox="1">
              <a:spLocks noChangeArrowheads="1"/>
            </p:cNvSpPr>
            <p:nvPr/>
          </p:nvSpPr>
          <p:spPr bwMode="auto">
            <a:xfrm>
              <a:off x="158" y="1585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S1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4309" name="Text Box 83"/>
            <p:cNvSpPr txBox="1">
              <a:spLocks noChangeArrowheads="1"/>
            </p:cNvSpPr>
            <p:nvPr/>
          </p:nvSpPr>
          <p:spPr bwMode="auto">
            <a:xfrm>
              <a:off x="1520" y="1389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310" name="Text Box 84"/>
            <p:cNvSpPr txBox="1">
              <a:spLocks noChangeArrowheads="1"/>
            </p:cNvSpPr>
            <p:nvPr/>
          </p:nvSpPr>
          <p:spPr bwMode="auto">
            <a:xfrm>
              <a:off x="1520" y="188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311" name="Text Box 85"/>
            <p:cNvSpPr txBox="1">
              <a:spLocks noChangeArrowheads="1"/>
            </p:cNvSpPr>
            <p:nvPr/>
          </p:nvSpPr>
          <p:spPr bwMode="auto">
            <a:xfrm>
              <a:off x="1149" y="1642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S2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4312" name="Text Box 86"/>
            <p:cNvSpPr txBox="1">
              <a:spLocks noChangeArrowheads="1"/>
            </p:cNvSpPr>
            <p:nvPr/>
          </p:nvSpPr>
          <p:spPr bwMode="auto">
            <a:xfrm>
              <a:off x="1235" y="2368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4313" name="Text Box 87"/>
            <p:cNvSpPr txBox="1">
              <a:spLocks noChangeArrowheads="1"/>
            </p:cNvSpPr>
            <p:nvPr/>
          </p:nvSpPr>
          <p:spPr bwMode="auto">
            <a:xfrm>
              <a:off x="2787" y="2023"/>
              <a:ext cx="5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3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4314" name="Oval 88"/>
            <p:cNvSpPr>
              <a:spLocks noChangeArrowheads="1"/>
            </p:cNvSpPr>
            <p:nvPr/>
          </p:nvSpPr>
          <p:spPr bwMode="auto">
            <a:xfrm>
              <a:off x="1759" y="1389"/>
              <a:ext cx="81" cy="8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4315" name="Oval 89"/>
            <p:cNvSpPr>
              <a:spLocks noChangeArrowheads="1"/>
            </p:cNvSpPr>
            <p:nvPr/>
          </p:nvSpPr>
          <p:spPr bwMode="auto">
            <a:xfrm>
              <a:off x="1759" y="2841"/>
              <a:ext cx="81" cy="8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7" name="Group 90"/>
          <p:cNvGrpSpPr/>
          <p:nvPr/>
        </p:nvGrpSpPr>
        <p:grpSpPr bwMode="auto">
          <a:xfrm>
            <a:off x="471488" y="6007100"/>
            <a:ext cx="1644650" cy="850900"/>
            <a:chOff x="385" y="3022"/>
            <a:chExt cx="1036" cy="536"/>
          </a:xfrm>
        </p:grpSpPr>
        <p:pic>
          <p:nvPicPr>
            <p:cNvPr id="54291" name="Picture 91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92" name="Text Box 92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solidFill>
                    <a:srgbClr val="CC6600"/>
                  </a:solidFill>
                  <a:latin typeface="Arial" panose="020B0604020202020204" pitchFamily="34" charset="0"/>
                  <a:ea typeface="华文行楷" panose="02010800040101010101" pitchFamily="2" charset="-122"/>
                </a:rPr>
                <a:t>注意</a:t>
              </a:r>
              <a:endParaRPr lang="zh-CN" altLang="en-US">
                <a:solidFill>
                  <a:srgbClr val="CC6600"/>
                </a:solidFill>
                <a:latin typeface="Arial" panose="020B060402020202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2" name="Text Box 4"/>
          <p:cNvSpPr txBox="1">
            <a:spLocks noChangeArrowheads="1"/>
          </p:cNvSpPr>
          <p:nvPr/>
        </p:nvSpPr>
        <p:spPr bwMode="auto">
          <a:xfrm>
            <a:off x="115623" y="816301"/>
            <a:ext cx="49728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571500" indent="-5715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1.7.2.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基尔霍夫电流定律 </a:t>
            </a: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(KCL)</a:t>
            </a:r>
            <a:endParaRPr kumimoji="1"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7828" name="Text Box 20"/>
          <p:cNvSpPr txBox="1">
            <a:spLocks noChangeArrowheads="1"/>
          </p:cNvSpPr>
          <p:nvPr/>
        </p:nvSpPr>
        <p:spPr bwMode="auto">
          <a:xfrm>
            <a:off x="3427942" y="4038075"/>
            <a:ext cx="4321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令流出为“</a:t>
            </a:r>
            <a:r>
              <a:rPr kumimoji="1" lang="en-US" altLang="zh-CN">
                <a:latin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kumimoji="1" lang="en-US" altLang="zh-CN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”</a:t>
            </a: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，有：</a:t>
            </a:r>
            <a:endParaRPr kumimoji="1" lang="zh-CN" altLang="en-US" sz="28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7850" name="Text Box 42"/>
          <p:cNvSpPr txBox="1">
            <a:spLocks noChangeArrowheads="1"/>
          </p:cNvSpPr>
          <p:nvPr/>
        </p:nvSpPr>
        <p:spPr bwMode="auto">
          <a:xfrm>
            <a:off x="548217" y="4428600"/>
            <a:ext cx="5762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endParaRPr kumimoji="1" lang="zh-CN" altLang="en-US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47854" name="Text Box 46"/>
          <p:cNvSpPr txBox="1">
            <a:spLocks noChangeArrowheads="1"/>
          </p:cNvSpPr>
          <p:nvPr/>
        </p:nvSpPr>
        <p:spPr bwMode="auto">
          <a:xfrm>
            <a:off x="403755" y="1391180"/>
            <a:ext cx="80645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在集总参数电路中，任意时刻，对任意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结点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流出（或流入）该结点电流的代数和等于零。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47855" name="Object 47"/>
          <p:cNvGraphicFramePr>
            <a:graphicFrameLocks noChangeAspect="1"/>
          </p:cNvGraphicFramePr>
          <p:nvPr/>
        </p:nvGraphicFramePr>
        <p:xfrm>
          <a:off x="835555" y="2772837"/>
          <a:ext cx="2479675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56" name="公式" r:id="rId1" imgW="629285" imgH="368300" progId="Equation.3">
                  <p:embed/>
                </p:oleObj>
              </mc:Choice>
              <mc:Fallback>
                <p:oleObj name="公式" r:id="rId1" imgW="629285" imgH="3683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555" y="2772837"/>
                        <a:ext cx="2479675" cy="123666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57" name="Object 49"/>
          <p:cNvGraphicFramePr>
            <a:graphicFrameLocks noChangeAspect="1"/>
          </p:cNvGraphicFramePr>
          <p:nvPr/>
        </p:nvGraphicFramePr>
        <p:xfrm>
          <a:off x="3788305" y="2988737"/>
          <a:ext cx="34036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57" name="公式" r:id="rId3" imgW="1003300" imgH="189865" progId="Equation.3">
                  <p:embed/>
                </p:oleObj>
              </mc:Choice>
              <mc:Fallback>
                <p:oleObj name="公式" r:id="rId3" imgW="1003300" imgH="189865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8305" y="2988737"/>
                        <a:ext cx="34036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58" name="AutoShape 50" descr="羊皮纸"/>
          <p:cNvSpPr>
            <a:spLocks noChangeArrowheads="1"/>
          </p:cNvSpPr>
          <p:nvPr/>
        </p:nvSpPr>
        <p:spPr bwMode="auto">
          <a:xfrm>
            <a:off x="7676092" y="2123550"/>
            <a:ext cx="1187450" cy="2665412"/>
          </a:xfrm>
          <a:prstGeom prst="wedgeRectCallout">
            <a:avLst>
              <a:gd name="adj1" fmla="val -133690"/>
              <a:gd name="adj2" fmla="val -16708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流进的电流等于流出的电流</a:t>
            </a: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2" name="Group 66"/>
          <p:cNvGrpSpPr/>
          <p:nvPr/>
        </p:nvGrpSpPr>
        <p:grpSpPr bwMode="auto">
          <a:xfrm>
            <a:off x="764117" y="4139675"/>
            <a:ext cx="3384550" cy="2609850"/>
            <a:chOff x="385" y="2149"/>
            <a:chExt cx="2132" cy="1644"/>
          </a:xfrm>
        </p:grpSpPr>
        <p:sp>
          <p:nvSpPr>
            <p:cNvPr id="55308" name="Line 51"/>
            <p:cNvSpPr>
              <a:spLocks noChangeShapeType="1"/>
            </p:cNvSpPr>
            <p:nvPr/>
          </p:nvSpPr>
          <p:spPr bwMode="auto">
            <a:xfrm>
              <a:off x="385" y="2886"/>
              <a:ext cx="1134" cy="0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09" name="Line 52"/>
            <p:cNvSpPr>
              <a:spLocks noChangeShapeType="1"/>
            </p:cNvSpPr>
            <p:nvPr/>
          </p:nvSpPr>
          <p:spPr bwMode="auto">
            <a:xfrm>
              <a:off x="793" y="2160"/>
              <a:ext cx="726" cy="726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0" name="Line 53"/>
            <p:cNvSpPr>
              <a:spLocks noChangeShapeType="1"/>
            </p:cNvSpPr>
            <p:nvPr/>
          </p:nvSpPr>
          <p:spPr bwMode="auto">
            <a:xfrm flipH="1">
              <a:off x="975" y="2886"/>
              <a:ext cx="544" cy="907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1" name="Line 54"/>
            <p:cNvSpPr>
              <a:spLocks noChangeShapeType="1"/>
            </p:cNvSpPr>
            <p:nvPr/>
          </p:nvSpPr>
          <p:spPr bwMode="auto">
            <a:xfrm flipV="1">
              <a:off x="1519" y="2205"/>
              <a:ext cx="408" cy="681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2" name="Line 55"/>
            <p:cNvSpPr>
              <a:spLocks noChangeShapeType="1"/>
            </p:cNvSpPr>
            <p:nvPr/>
          </p:nvSpPr>
          <p:spPr bwMode="auto">
            <a:xfrm>
              <a:off x="1519" y="2886"/>
              <a:ext cx="998" cy="726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3" name="Line 56"/>
            <p:cNvSpPr>
              <a:spLocks noChangeShapeType="1"/>
            </p:cNvSpPr>
            <p:nvPr/>
          </p:nvSpPr>
          <p:spPr bwMode="auto">
            <a:xfrm flipH="1">
              <a:off x="1701" y="2387"/>
              <a:ext cx="227" cy="363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4" name="Line 57"/>
            <p:cNvSpPr>
              <a:spLocks noChangeShapeType="1"/>
            </p:cNvSpPr>
            <p:nvPr/>
          </p:nvSpPr>
          <p:spPr bwMode="auto">
            <a:xfrm flipH="1" flipV="1">
              <a:off x="1610" y="3067"/>
              <a:ext cx="499" cy="363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5" name="Line 58"/>
            <p:cNvSpPr>
              <a:spLocks noChangeShapeType="1"/>
            </p:cNvSpPr>
            <p:nvPr/>
          </p:nvSpPr>
          <p:spPr bwMode="auto">
            <a:xfrm flipH="1">
              <a:off x="1202" y="3203"/>
              <a:ext cx="272" cy="409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6" name="Line 59"/>
            <p:cNvSpPr>
              <a:spLocks noChangeShapeType="1"/>
            </p:cNvSpPr>
            <p:nvPr/>
          </p:nvSpPr>
          <p:spPr bwMode="auto">
            <a:xfrm flipH="1">
              <a:off x="567" y="2976"/>
              <a:ext cx="589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7" name="Line 60"/>
            <p:cNvSpPr>
              <a:spLocks noChangeShapeType="1"/>
            </p:cNvSpPr>
            <p:nvPr/>
          </p:nvSpPr>
          <p:spPr bwMode="auto">
            <a:xfrm flipH="1" flipV="1">
              <a:off x="1020" y="2251"/>
              <a:ext cx="363" cy="408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aphicFrame>
          <p:nvGraphicFramePr>
            <p:cNvPr id="55318" name="Object 61"/>
            <p:cNvGraphicFramePr>
              <a:graphicFrameLocks noChangeAspect="1"/>
            </p:cNvGraphicFramePr>
            <p:nvPr/>
          </p:nvGraphicFramePr>
          <p:xfrm>
            <a:off x="1850" y="2456"/>
            <a:ext cx="247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8" name="公式" r:id="rId6" imgW="59690" imgH="184150" progId="Equation.3">
                    <p:embed/>
                  </p:oleObj>
                </mc:Choice>
                <mc:Fallback>
                  <p:oleObj name="公式" r:id="rId6" imgW="59690" imgH="18415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0" y="2456"/>
                          <a:ext cx="247" cy="4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9" name="Object 62"/>
            <p:cNvGraphicFramePr>
              <a:graphicFrameLocks noChangeAspect="1"/>
            </p:cNvGraphicFramePr>
            <p:nvPr/>
          </p:nvGraphicFramePr>
          <p:xfrm>
            <a:off x="1215" y="2149"/>
            <a:ext cx="275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9" name="公式" r:id="rId8" imgW="77470" imgH="184150" progId="Equation.3">
                    <p:embed/>
                  </p:oleObj>
                </mc:Choice>
                <mc:Fallback>
                  <p:oleObj name="公式" r:id="rId8" imgW="77470" imgH="18415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5" y="2149"/>
                          <a:ext cx="275" cy="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20" name="Object 63"/>
            <p:cNvGraphicFramePr>
              <a:graphicFrameLocks noChangeAspect="1"/>
            </p:cNvGraphicFramePr>
            <p:nvPr/>
          </p:nvGraphicFramePr>
          <p:xfrm>
            <a:off x="657" y="2909"/>
            <a:ext cx="302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60" name="公式" r:id="rId10" imgW="83185" imgH="184150" progId="Equation.3">
                    <p:embed/>
                  </p:oleObj>
                </mc:Choice>
                <mc:Fallback>
                  <p:oleObj name="公式" r:id="rId10" imgW="83185" imgH="18415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909"/>
                          <a:ext cx="302" cy="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21" name="Object 64"/>
            <p:cNvGraphicFramePr>
              <a:graphicFrameLocks noChangeAspect="1"/>
            </p:cNvGraphicFramePr>
            <p:nvPr/>
          </p:nvGraphicFramePr>
          <p:xfrm>
            <a:off x="1351" y="3283"/>
            <a:ext cx="274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61" name="公式" r:id="rId12" imgW="77470" imgH="184150" progId="Equation.3">
                    <p:embed/>
                  </p:oleObj>
                </mc:Choice>
                <mc:Fallback>
                  <p:oleObj name="公式" r:id="rId12" imgW="77470" imgH="184150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1" y="3283"/>
                          <a:ext cx="274" cy="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22" name="Object 65"/>
            <p:cNvGraphicFramePr>
              <a:graphicFrameLocks noChangeAspect="1"/>
            </p:cNvGraphicFramePr>
            <p:nvPr/>
          </p:nvGraphicFramePr>
          <p:xfrm>
            <a:off x="1701" y="3181"/>
            <a:ext cx="302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62" name="公式" r:id="rId14" imgW="83185" imgH="184150" progId="Equation.3">
                    <p:embed/>
                  </p:oleObj>
                </mc:Choice>
                <mc:Fallback>
                  <p:oleObj name="公式" r:id="rId14" imgW="83185" imgH="184150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3181"/>
                          <a:ext cx="302" cy="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7875" name="Object 67"/>
          <p:cNvGraphicFramePr>
            <a:graphicFrameLocks noChangeAspect="1"/>
          </p:cNvGraphicFramePr>
          <p:nvPr/>
        </p:nvGraphicFramePr>
        <p:xfrm>
          <a:off x="3830108" y="4983440"/>
          <a:ext cx="460851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63" name="Equation" r:id="rId16" imgW="1323975" imgH="166370" progId="Equation.3">
                  <p:embed/>
                </p:oleObj>
              </mc:Choice>
              <mc:Fallback>
                <p:oleObj name="Equation" r:id="rId16" imgW="1323975" imgH="16637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108" y="4983440"/>
                        <a:ext cx="4608512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76" name="Object 68"/>
          <p:cNvGraphicFramePr>
            <a:graphicFrameLocks noChangeAspect="1"/>
          </p:cNvGraphicFramePr>
          <p:nvPr/>
        </p:nvGraphicFramePr>
        <p:xfrm>
          <a:off x="4148667" y="5642262"/>
          <a:ext cx="3567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64" name="Equation" r:id="rId18" imgW="1009650" imgH="166370" progId="Equation.3">
                  <p:embed/>
                </p:oleObj>
              </mc:Choice>
              <mc:Fallback>
                <p:oleObj name="Equation" r:id="rId18" imgW="1009650" imgH="166370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667" y="5642262"/>
                        <a:ext cx="35671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882" name="Object 50"/>
          <p:cNvGraphicFramePr>
            <a:graphicFrameLocks noChangeAspect="1"/>
          </p:cNvGraphicFramePr>
          <p:nvPr/>
        </p:nvGraphicFramePr>
        <p:xfrm>
          <a:off x="1513417" y="1331913"/>
          <a:ext cx="30241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6" name="公式" r:id="rId1" imgW="825500" imgH="184150" progId="Equation.3">
                  <p:embed/>
                </p:oleObj>
              </mc:Choice>
              <mc:Fallback>
                <p:oleObj name="公式" r:id="rId1" imgW="825500" imgH="18415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417" y="1331913"/>
                        <a:ext cx="3024188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84" name="Text Box 52"/>
          <p:cNvSpPr txBox="1">
            <a:spLocks noChangeArrowheads="1"/>
          </p:cNvSpPr>
          <p:nvPr/>
        </p:nvSpPr>
        <p:spPr bwMode="auto">
          <a:xfrm>
            <a:off x="578380" y="1260475"/>
            <a:ext cx="5762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endParaRPr kumimoji="1" lang="zh-CN" altLang="en-US" b="1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48885" name="Object 53"/>
          <p:cNvGraphicFramePr>
            <a:graphicFrameLocks noChangeAspect="1"/>
          </p:cNvGraphicFramePr>
          <p:nvPr/>
        </p:nvGraphicFramePr>
        <p:xfrm>
          <a:off x="1153055" y="2052638"/>
          <a:ext cx="3455987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7" name="公式" r:id="rId3" imgW="967740" imgH="184150" progId="Equation.3">
                  <p:embed/>
                </p:oleObj>
              </mc:Choice>
              <mc:Fallback>
                <p:oleObj name="公式" r:id="rId3" imgW="967740" imgH="18415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3055" y="2052638"/>
                        <a:ext cx="3455987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86" name="Object 54"/>
          <p:cNvGraphicFramePr>
            <a:graphicFrameLocks noChangeAspect="1"/>
          </p:cNvGraphicFramePr>
          <p:nvPr/>
        </p:nvGraphicFramePr>
        <p:xfrm>
          <a:off x="1657880" y="2771775"/>
          <a:ext cx="29289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8" name="公式" r:id="rId5" imgW="825500" imgH="184150" progId="Equation.3">
                  <p:embed/>
                </p:oleObj>
              </mc:Choice>
              <mc:Fallback>
                <p:oleObj name="公式" r:id="rId5" imgW="825500" imgH="18415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880" y="2771775"/>
                        <a:ext cx="2928937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87" name="Text Box 55"/>
          <p:cNvSpPr txBox="1">
            <a:spLocks noChangeArrowheads="1"/>
          </p:cNvSpPr>
          <p:nvPr/>
        </p:nvSpPr>
        <p:spPr bwMode="auto">
          <a:xfrm>
            <a:off x="721255" y="3492500"/>
            <a:ext cx="2736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三式相加得：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48888" name="Object 56"/>
          <p:cNvGraphicFramePr>
            <a:graphicFrameLocks noChangeAspect="1"/>
          </p:cNvGraphicFramePr>
          <p:nvPr/>
        </p:nvGraphicFramePr>
        <p:xfrm>
          <a:off x="1586442" y="4211638"/>
          <a:ext cx="2928938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9" name="公式" r:id="rId7" imgW="825500" imgH="184150" progId="Equation.3">
                  <p:embed/>
                </p:oleObj>
              </mc:Choice>
              <mc:Fallback>
                <p:oleObj name="公式" r:id="rId7" imgW="825500" imgH="18415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442" y="4211638"/>
                        <a:ext cx="2928938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90" name="Text Box 58"/>
          <p:cNvSpPr txBox="1">
            <a:spLocks noChangeArrowheads="1"/>
          </p:cNvSpPr>
          <p:nvPr/>
        </p:nvSpPr>
        <p:spPr bwMode="auto">
          <a:xfrm>
            <a:off x="2380193" y="5311774"/>
            <a:ext cx="6264275" cy="1082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KCL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可推广应用于电路中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包围多个结点的任一闭合面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r>
              <a:rPr kumimoji="1" lang="en-US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圆圈内看作一整体</a:t>
            </a:r>
            <a:r>
              <a:rPr kumimoji="1" lang="en-US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48891" name="Oval 59"/>
          <p:cNvSpPr>
            <a:spLocks noChangeArrowheads="1"/>
          </p:cNvSpPr>
          <p:nvPr/>
        </p:nvSpPr>
        <p:spPr bwMode="auto">
          <a:xfrm>
            <a:off x="6121930" y="1692275"/>
            <a:ext cx="2305050" cy="3167063"/>
          </a:xfrm>
          <a:prstGeom prst="ellipse">
            <a:avLst/>
          </a:prstGeom>
          <a:noFill/>
          <a:ln w="28575" algn="ctr">
            <a:solidFill>
              <a:srgbClr val="FF33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4" name="Group 77"/>
          <p:cNvGrpSpPr/>
          <p:nvPr/>
        </p:nvGrpSpPr>
        <p:grpSpPr bwMode="auto">
          <a:xfrm>
            <a:off x="5258330" y="1547813"/>
            <a:ext cx="3249612" cy="3271837"/>
            <a:chOff x="2653" y="925"/>
            <a:chExt cx="2047" cy="2061"/>
          </a:xfrm>
        </p:grpSpPr>
        <p:sp>
          <p:nvSpPr>
            <p:cNvPr id="56334" name="Rectangle 78"/>
            <p:cNvSpPr>
              <a:spLocks noChangeArrowheads="1"/>
            </p:cNvSpPr>
            <p:nvPr/>
          </p:nvSpPr>
          <p:spPr bwMode="auto">
            <a:xfrm>
              <a:off x="3515" y="1298"/>
              <a:ext cx="771" cy="1360"/>
            </a:xfrm>
            <a:prstGeom prst="rect">
              <a:avLst/>
            </a:prstGeom>
            <a:noFill/>
            <a:ln w="28575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6335" name="Line 79"/>
            <p:cNvSpPr>
              <a:spLocks noChangeShapeType="1"/>
            </p:cNvSpPr>
            <p:nvPr/>
          </p:nvSpPr>
          <p:spPr bwMode="auto">
            <a:xfrm>
              <a:off x="2653" y="1298"/>
              <a:ext cx="86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36" name="Line 80"/>
            <p:cNvSpPr>
              <a:spLocks noChangeShapeType="1"/>
            </p:cNvSpPr>
            <p:nvPr/>
          </p:nvSpPr>
          <p:spPr bwMode="auto">
            <a:xfrm>
              <a:off x="2653" y="1978"/>
              <a:ext cx="86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37" name="Line 81"/>
            <p:cNvSpPr>
              <a:spLocks noChangeShapeType="1"/>
            </p:cNvSpPr>
            <p:nvPr/>
          </p:nvSpPr>
          <p:spPr bwMode="auto">
            <a:xfrm>
              <a:off x="2653" y="2658"/>
              <a:ext cx="86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38" name="Line 82"/>
            <p:cNvSpPr>
              <a:spLocks noChangeShapeType="1"/>
            </p:cNvSpPr>
            <p:nvPr/>
          </p:nvSpPr>
          <p:spPr bwMode="auto">
            <a:xfrm flipH="1">
              <a:off x="2925" y="1388"/>
              <a:ext cx="363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39" name="Line 83"/>
            <p:cNvSpPr>
              <a:spLocks noChangeShapeType="1"/>
            </p:cNvSpPr>
            <p:nvPr/>
          </p:nvSpPr>
          <p:spPr bwMode="auto">
            <a:xfrm flipH="1">
              <a:off x="2880" y="2749"/>
              <a:ext cx="363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0" name="Line 84"/>
            <p:cNvSpPr>
              <a:spLocks noChangeShapeType="1"/>
            </p:cNvSpPr>
            <p:nvPr/>
          </p:nvSpPr>
          <p:spPr bwMode="auto">
            <a:xfrm flipH="1">
              <a:off x="2880" y="2069"/>
              <a:ext cx="363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1" name="Line 85"/>
            <p:cNvSpPr>
              <a:spLocks noChangeShapeType="1"/>
            </p:cNvSpPr>
            <p:nvPr/>
          </p:nvSpPr>
          <p:spPr bwMode="auto">
            <a:xfrm>
              <a:off x="3651" y="2115"/>
              <a:ext cx="0" cy="363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2" name="Line 86"/>
            <p:cNvSpPr>
              <a:spLocks noChangeShapeType="1"/>
            </p:cNvSpPr>
            <p:nvPr/>
          </p:nvSpPr>
          <p:spPr bwMode="auto">
            <a:xfrm>
              <a:off x="3651" y="1388"/>
              <a:ext cx="0" cy="364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3" name="Line 87"/>
            <p:cNvSpPr>
              <a:spLocks noChangeShapeType="1"/>
            </p:cNvSpPr>
            <p:nvPr/>
          </p:nvSpPr>
          <p:spPr bwMode="auto">
            <a:xfrm>
              <a:off x="4377" y="1297"/>
              <a:ext cx="0" cy="364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4" name="Text Box 88"/>
            <p:cNvSpPr txBox="1">
              <a:spLocks noChangeArrowheads="1"/>
            </p:cNvSpPr>
            <p:nvPr/>
          </p:nvSpPr>
          <p:spPr bwMode="auto">
            <a:xfrm>
              <a:off x="3334" y="935"/>
              <a:ext cx="3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r>
                <a:rPr kumimoji="1"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 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6345" name="Text Box 89"/>
            <p:cNvSpPr txBox="1">
              <a:spLocks noChangeArrowheads="1"/>
            </p:cNvSpPr>
            <p:nvPr/>
          </p:nvSpPr>
          <p:spPr bwMode="auto">
            <a:xfrm>
              <a:off x="3334" y="2659"/>
              <a:ext cx="3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3 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6346" name="Rectangle 90"/>
            <p:cNvSpPr>
              <a:spLocks noChangeArrowheads="1"/>
            </p:cNvSpPr>
            <p:nvPr/>
          </p:nvSpPr>
          <p:spPr bwMode="auto">
            <a:xfrm>
              <a:off x="3515" y="1797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56347" name="Object 91"/>
            <p:cNvGraphicFramePr>
              <a:graphicFrameLocks noChangeAspect="1"/>
            </p:cNvGraphicFramePr>
            <p:nvPr/>
          </p:nvGraphicFramePr>
          <p:xfrm>
            <a:off x="3651" y="2115"/>
            <a:ext cx="253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0" name="公式" r:id="rId9" imgW="77470" imgH="184150" progId="Equation.3">
                    <p:embed/>
                  </p:oleObj>
                </mc:Choice>
                <mc:Fallback>
                  <p:oleObj name="公式" r:id="rId9" imgW="77470" imgH="18415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115"/>
                          <a:ext cx="253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48" name="Object 92"/>
            <p:cNvGraphicFramePr>
              <a:graphicFrameLocks noChangeAspect="1"/>
            </p:cNvGraphicFramePr>
            <p:nvPr/>
          </p:nvGraphicFramePr>
          <p:xfrm>
            <a:off x="4422" y="1253"/>
            <a:ext cx="278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1" name="公式" r:id="rId11" imgW="83185" imgH="184150" progId="Equation.3">
                    <p:embed/>
                  </p:oleObj>
                </mc:Choice>
                <mc:Fallback>
                  <p:oleObj name="公式" r:id="rId11" imgW="83185" imgH="184150" progId="Equation.3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" y="1253"/>
                          <a:ext cx="278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49" name="Object 93"/>
            <p:cNvGraphicFramePr>
              <a:graphicFrameLocks noChangeAspect="1"/>
            </p:cNvGraphicFramePr>
            <p:nvPr/>
          </p:nvGraphicFramePr>
          <p:xfrm>
            <a:off x="3696" y="1344"/>
            <a:ext cx="278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2" name="公式" r:id="rId13" imgW="83185" imgH="184150" progId="Equation.3">
                    <p:embed/>
                  </p:oleObj>
                </mc:Choice>
                <mc:Fallback>
                  <p:oleObj name="公式" r:id="rId13" imgW="83185" imgH="184150" progId="Equation.3">
                    <p:embed/>
                    <p:pic>
                      <p:nvPicPr>
                        <p:cNvPr id="0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344"/>
                          <a:ext cx="278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0" name="Object 94"/>
            <p:cNvGraphicFramePr>
              <a:graphicFrameLocks noChangeAspect="1"/>
            </p:cNvGraphicFramePr>
            <p:nvPr/>
          </p:nvGraphicFramePr>
          <p:xfrm>
            <a:off x="2996" y="925"/>
            <a:ext cx="227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3" name="公式" r:id="rId15" imgW="59690" imgH="184150" progId="Equation.3">
                    <p:embed/>
                  </p:oleObj>
                </mc:Choice>
                <mc:Fallback>
                  <p:oleObj name="公式" r:id="rId15" imgW="59690" imgH="184150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6" y="925"/>
                          <a:ext cx="227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1" name="Object 95"/>
            <p:cNvGraphicFramePr>
              <a:graphicFrameLocks noChangeAspect="1"/>
            </p:cNvGraphicFramePr>
            <p:nvPr/>
          </p:nvGraphicFramePr>
          <p:xfrm>
            <a:off x="2926" y="2230"/>
            <a:ext cx="252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4" name="公式" r:id="rId17" imgW="77470" imgH="184150" progId="Equation.3">
                    <p:embed/>
                  </p:oleObj>
                </mc:Choice>
                <mc:Fallback>
                  <p:oleObj name="公式" r:id="rId17" imgW="77470" imgH="184150" progId="Equation.3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6" y="2230"/>
                          <a:ext cx="252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2" name="Object 96"/>
            <p:cNvGraphicFramePr>
              <a:graphicFrameLocks noChangeAspect="1"/>
            </p:cNvGraphicFramePr>
            <p:nvPr/>
          </p:nvGraphicFramePr>
          <p:xfrm>
            <a:off x="2971" y="1595"/>
            <a:ext cx="278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5" name="公式" r:id="rId19" imgW="83185" imgH="184150" progId="Equation.3">
                    <p:embed/>
                  </p:oleObj>
                </mc:Choice>
                <mc:Fallback>
                  <p:oleObj name="公式" r:id="rId19" imgW="83185" imgH="184150" progId="Equation.3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595"/>
                          <a:ext cx="278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53" name="Rectangle 97"/>
            <p:cNvSpPr>
              <a:spLocks noChangeArrowheads="1"/>
            </p:cNvSpPr>
            <p:nvPr/>
          </p:nvSpPr>
          <p:spPr bwMode="auto">
            <a:xfrm>
              <a:off x="4195" y="179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6354" name="Rectangle 98"/>
            <p:cNvSpPr>
              <a:spLocks noChangeArrowheads="1"/>
            </p:cNvSpPr>
            <p:nvPr/>
          </p:nvSpPr>
          <p:spPr bwMode="auto">
            <a:xfrm>
              <a:off x="3433" y="2160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6355" name="Rectangle 99"/>
            <p:cNvSpPr>
              <a:spLocks noChangeArrowheads="1"/>
            </p:cNvSpPr>
            <p:nvPr/>
          </p:nvSpPr>
          <p:spPr bwMode="auto">
            <a:xfrm>
              <a:off x="3433" y="1480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5" name="Group 100"/>
          <p:cNvGrpSpPr/>
          <p:nvPr/>
        </p:nvGrpSpPr>
        <p:grpSpPr bwMode="auto">
          <a:xfrm>
            <a:off x="571502" y="5463645"/>
            <a:ext cx="1644650" cy="850900"/>
            <a:chOff x="385" y="3022"/>
            <a:chExt cx="1036" cy="536"/>
          </a:xfrm>
        </p:grpSpPr>
        <p:pic>
          <p:nvPicPr>
            <p:cNvPr id="56332" name="Picture 101" descr="12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3" name="Text Box 102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solidFill>
                    <a:srgbClr val="CC6600"/>
                  </a:solidFill>
                  <a:latin typeface="Arial" panose="020B0604020202020204" pitchFamily="34" charset="0"/>
                  <a:ea typeface="华文行楷" panose="02010800040101010101" pitchFamily="2" charset="-122"/>
                </a:rPr>
                <a:t>表明</a:t>
              </a:r>
              <a:endParaRPr lang="zh-CN" altLang="en-US">
                <a:solidFill>
                  <a:srgbClr val="CC6600"/>
                </a:solidFill>
                <a:latin typeface="Arial" panose="020B060402020202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07" name="Text Box 35"/>
          <p:cNvSpPr txBox="1">
            <a:spLocks noChangeArrowheads="1"/>
          </p:cNvSpPr>
          <p:nvPr/>
        </p:nvSpPr>
        <p:spPr bwMode="auto">
          <a:xfrm>
            <a:off x="882650" y="3196463"/>
            <a:ext cx="7457016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2. KCL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是对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结点处支路电流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加的约束，与支路上接的是什么元件无关，与电路是线性还是非线性无关；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（与拓扑结构相关）</a:t>
            </a:r>
            <a:endParaRPr kumimoji="1"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908" name="Text Box 36"/>
          <p:cNvSpPr txBox="1">
            <a:spLocks noChangeArrowheads="1"/>
          </p:cNvSpPr>
          <p:nvPr/>
        </p:nvSpPr>
        <p:spPr bwMode="auto">
          <a:xfrm>
            <a:off x="880640" y="4986364"/>
            <a:ext cx="74961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3. KCL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方程是按电流参考方向列写的，与电流实际方向无关。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" name="Group 43"/>
          <p:cNvGrpSpPr/>
          <p:nvPr/>
        </p:nvGrpSpPr>
        <p:grpSpPr bwMode="auto">
          <a:xfrm>
            <a:off x="232940" y="999509"/>
            <a:ext cx="2051050" cy="850900"/>
            <a:chOff x="385" y="3022"/>
            <a:chExt cx="1292" cy="536"/>
          </a:xfrm>
        </p:grpSpPr>
        <p:pic>
          <p:nvPicPr>
            <p:cNvPr id="57349" name="Picture 44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0" name="Text Box 45"/>
            <p:cNvSpPr txBox="1">
              <a:spLocks noChangeArrowheads="1"/>
            </p:cNvSpPr>
            <p:nvPr/>
          </p:nvSpPr>
          <p:spPr bwMode="auto">
            <a:xfrm>
              <a:off x="793" y="3125"/>
              <a:ext cx="8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solidFill>
                    <a:srgbClr val="CC6600"/>
                  </a:solidFill>
                  <a:latin typeface="Arial" panose="020B0604020202020204" pitchFamily="34" charset="0"/>
                  <a:ea typeface="华文行楷" panose="02010800040101010101" pitchFamily="2" charset="-122"/>
                </a:rPr>
                <a:t>要明确</a:t>
              </a:r>
              <a:endParaRPr lang="zh-CN" altLang="en-US">
                <a:solidFill>
                  <a:srgbClr val="CC6600"/>
                </a:solidFill>
                <a:latin typeface="Arial" panose="020B060402020202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3" name="Text Box 36"/>
          <p:cNvSpPr txBox="1">
            <a:spLocks noChangeArrowheads="1"/>
          </p:cNvSpPr>
          <p:nvPr/>
        </p:nvSpPr>
        <p:spPr bwMode="auto">
          <a:xfrm>
            <a:off x="880640" y="1954255"/>
            <a:ext cx="7496175" cy="1082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1. KCL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方程是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电荷守恒和电流连续性原理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在电路中任意节点处的反映；</a:t>
            </a:r>
            <a:r>
              <a:rPr kumimoji="1" lang="en-US" altLang="zh-CN" sz="28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电路的牛顿定律</a:t>
            </a:r>
            <a:r>
              <a:rPr kumimoji="1" lang="en-US" altLang="zh-CN" sz="2800" b="1" dirty="0"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7" name="Text Box 11"/>
          <p:cNvSpPr txBox="1">
            <a:spLocks noChangeArrowheads="1"/>
          </p:cNvSpPr>
          <p:nvPr/>
        </p:nvSpPr>
        <p:spPr bwMode="auto">
          <a:xfrm>
            <a:off x="235745" y="791381"/>
            <a:ext cx="5400675" cy="56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666750" indent="-666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1.7.3.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基尔霍夫电压定律 </a:t>
            </a: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(KVL)</a:t>
            </a:r>
            <a:endParaRPr kumimoji="1"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49935" name="Object 79"/>
          <p:cNvGraphicFramePr>
            <a:graphicFrameLocks noChangeAspect="1"/>
          </p:cNvGraphicFramePr>
          <p:nvPr/>
        </p:nvGraphicFramePr>
        <p:xfrm>
          <a:off x="755650" y="2755905"/>
          <a:ext cx="2392363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0" name="公式" r:id="rId1" imgW="664845" imgH="368300" progId="Equation.3">
                  <p:embed/>
                </p:oleObj>
              </mc:Choice>
              <mc:Fallback>
                <p:oleObj name="公式" r:id="rId1" imgW="664845" imgH="3683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755905"/>
                        <a:ext cx="2392363" cy="113506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936" name="Object 80"/>
          <p:cNvGraphicFramePr>
            <a:graphicFrameLocks noChangeAspect="1"/>
          </p:cNvGraphicFramePr>
          <p:nvPr/>
        </p:nvGraphicFramePr>
        <p:xfrm>
          <a:off x="4284663" y="2898780"/>
          <a:ext cx="360045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1" name="公式" r:id="rId3" imgW="1009650" imgH="189865" progId="Equation.3">
                  <p:embed/>
                </p:oleObj>
              </mc:Choice>
              <mc:Fallback>
                <p:oleObj name="公式" r:id="rId3" imgW="1009650" imgH="189865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898780"/>
                        <a:ext cx="360045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8"/>
          <p:cNvGrpSpPr/>
          <p:nvPr/>
        </p:nvGrpSpPr>
        <p:grpSpPr bwMode="auto">
          <a:xfrm>
            <a:off x="7977188" y="4516442"/>
            <a:ext cx="493713" cy="881063"/>
            <a:chOff x="1673" y="401"/>
            <a:chExt cx="311" cy="555"/>
          </a:xfrm>
        </p:grpSpPr>
        <p:sp>
          <p:nvSpPr>
            <p:cNvPr id="58431" name="Line 119"/>
            <p:cNvSpPr>
              <a:spLocks noChangeShapeType="1"/>
            </p:cNvSpPr>
            <p:nvPr/>
          </p:nvSpPr>
          <p:spPr bwMode="auto">
            <a:xfrm>
              <a:off x="1764" y="956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2" name="Line 120"/>
            <p:cNvSpPr>
              <a:spLocks noChangeShapeType="1"/>
            </p:cNvSpPr>
            <p:nvPr/>
          </p:nvSpPr>
          <p:spPr bwMode="auto">
            <a:xfrm>
              <a:off x="1764" y="485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3" name="Line 121"/>
            <p:cNvSpPr>
              <a:spLocks noChangeShapeType="1"/>
            </p:cNvSpPr>
            <p:nvPr/>
          </p:nvSpPr>
          <p:spPr bwMode="auto">
            <a:xfrm rot="-5400000">
              <a:off x="1764" y="485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4" name="Text Box 122"/>
            <p:cNvSpPr txBox="1">
              <a:spLocks noChangeArrowheads="1"/>
            </p:cNvSpPr>
            <p:nvPr/>
          </p:nvSpPr>
          <p:spPr bwMode="auto">
            <a:xfrm>
              <a:off x="1673" y="593"/>
              <a:ext cx="3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1400" b="1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3</a:t>
              </a:r>
              <a:endPara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3" name="Group 123"/>
          <p:cNvGrpSpPr/>
          <p:nvPr/>
        </p:nvGrpSpPr>
        <p:grpSpPr bwMode="auto">
          <a:xfrm>
            <a:off x="4572000" y="5130805"/>
            <a:ext cx="493713" cy="819150"/>
            <a:chOff x="1673" y="401"/>
            <a:chExt cx="311" cy="516"/>
          </a:xfrm>
        </p:grpSpPr>
        <p:sp>
          <p:nvSpPr>
            <p:cNvPr id="58427" name="Line 124"/>
            <p:cNvSpPr>
              <a:spLocks noChangeShapeType="1"/>
            </p:cNvSpPr>
            <p:nvPr/>
          </p:nvSpPr>
          <p:spPr bwMode="auto">
            <a:xfrm>
              <a:off x="1764" y="917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8" name="Line 125"/>
            <p:cNvSpPr>
              <a:spLocks noChangeShapeType="1"/>
            </p:cNvSpPr>
            <p:nvPr/>
          </p:nvSpPr>
          <p:spPr bwMode="auto">
            <a:xfrm>
              <a:off x="1764" y="485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9" name="Line 126"/>
            <p:cNvSpPr>
              <a:spLocks noChangeShapeType="1"/>
            </p:cNvSpPr>
            <p:nvPr/>
          </p:nvSpPr>
          <p:spPr bwMode="auto">
            <a:xfrm rot="-5400000">
              <a:off x="1764" y="485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0" name="Text Box 127"/>
            <p:cNvSpPr txBox="1">
              <a:spLocks noChangeArrowheads="1"/>
            </p:cNvSpPr>
            <p:nvPr/>
          </p:nvSpPr>
          <p:spPr bwMode="auto">
            <a:xfrm>
              <a:off x="1673" y="593"/>
              <a:ext cx="3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1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4" name="Group 128"/>
          <p:cNvGrpSpPr/>
          <p:nvPr/>
        </p:nvGrpSpPr>
        <p:grpSpPr bwMode="auto">
          <a:xfrm>
            <a:off x="6011863" y="3763968"/>
            <a:ext cx="1058862" cy="457200"/>
            <a:chOff x="3291" y="1678"/>
            <a:chExt cx="667" cy="288"/>
          </a:xfrm>
        </p:grpSpPr>
        <p:sp>
          <p:nvSpPr>
            <p:cNvPr id="58422" name="Line 129"/>
            <p:cNvSpPr>
              <a:spLocks noChangeShapeType="1"/>
            </p:cNvSpPr>
            <p:nvPr/>
          </p:nvSpPr>
          <p:spPr bwMode="auto">
            <a:xfrm>
              <a:off x="3790" y="1824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8423" name="Group 130"/>
            <p:cNvGrpSpPr/>
            <p:nvPr/>
          </p:nvGrpSpPr>
          <p:grpSpPr bwMode="auto">
            <a:xfrm>
              <a:off x="3291" y="1728"/>
              <a:ext cx="168" cy="168"/>
              <a:chOff x="3303" y="1716"/>
              <a:chExt cx="168" cy="168"/>
            </a:xfrm>
          </p:grpSpPr>
          <p:sp>
            <p:nvSpPr>
              <p:cNvPr id="58425" name="Line 131"/>
              <p:cNvSpPr>
                <a:spLocks noChangeShapeType="1"/>
              </p:cNvSpPr>
              <p:nvPr/>
            </p:nvSpPr>
            <p:spPr bwMode="auto">
              <a:xfrm>
                <a:off x="3303" y="1812"/>
                <a:ext cx="16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26" name="Line 132"/>
              <p:cNvSpPr>
                <a:spLocks noChangeShapeType="1"/>
              </p:cNvSpPr>
              <p:nvPr/>
            </p:nvSpPr>
            <p:spPr bwMode="auto">
              <a:xfrm rot="-5400000">
                <a:off x="3303" y="1800"/>
                <a:ext cx="16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8424" name="Text Box 133"/>
            <p:cNvSpPr txBox="1">
              <a:spLocks noChangeArrowheads="1"/>
            </p:cNvSpPr>
            <p:nvPr/>
          </p:nvSpPr>
          <p:spPr bwMode="auto">
            <a:xfrm>
              <a:off x="3459" y="1678"/>
              <a:ext cx="3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1400" b="1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6" name="Group 134"/>
          <p:cNvGrpSpPr/>
          <p:nvPr/>
        </p:nvGrpSpPr>
        <p:grpSpPr bwMode="auto">
          <a:xfrm>
            <a:off x="6877050" y="6042030"/>
            <a:ext cx="925513" cy="457200"/>
            <a:chOff x="1408" y="3696"/>
            <a:chExt cx="583" cy="288"/>
          </a:xfrm>
        </p:grpSpPr>
        <p:grpSp>
          <p:nvGrpSpPr>
            <p:cNvPr id="58417" name="Group 135"/>
            <p:cNvGrpSpPr/>
            <p:nvPr/>
          </p:nvGrpSpPr>
          <p:grpSpPr bwMode="auto">
            <a:xfrm>
              <a:off x="1823" y="3760"/>
              <a:ext cx="168" cy="168"/>
              <a:chOff x="3303" y="1716"/>
              <a:chExt cx="168" cy="168"/>
            </a:xfrm>
          </p:grpSpPr>
          <p:sp>
            <p:nvSpPr>
              <p:cNvPr id="58420" name="Line 136"/>
              <p:cNvSpPr>
                <a:spLocks noChangeShapeType="1"/>
              </p:cNvSpPr>
              <p:nvPr/>
            </p:nvSpPr>
            <p:spPr bwMode="auto">
              <a:xfrm>
                <a:off x="3303" y="1812"/>
                <a:ext cx="16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21" name="Line 137"/>
              <p:cNvSpPr>
                <a:spLocks noChangeShapeType="1"/>
              </p:cNvSpPr>
              <p:nvPr/>
            </p:nvSpPr>
            <p:spPr bwMode="auto">
              <a:xfrm rot="-5400000">
                <a:off x="3303" y="1800"/>
                <a:ext cx="16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8418" name="Text Box 138"/>
            <p:cNvSpPr txBox="1">
              <a:spLocks noChangeArrowheads="1"/>
            </p:cNvSpPr>
            <p:nvPr/>
          </p:nvSpPr>
          <p:spPr bwMode="auto">
            <a:xfrm>
              <a:off x="1536" y="3696"/>
              <a:ext cx="3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1400" b="1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4</a:t>
              </a:r>
              <a:endPara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19" name="Line 139"/>
            <p:cNvSpPr>
              <a:spLocks noChangeShapeType="1"/>
            </p:cNvSpPr>
            <p:nvPr/>
          </p:nvSpPr>
          <p:spPr bwMode="auto">
            <a:xfrm>
              <a:off x="1408" y="3856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149"/>
          <p:cNvGrpSpPr/>
          <p:nvPr/>
        </p:nvGrpSpPr>
        <p:grpSpPr bwMode="auto">
          <a:xfrm>
            <a:off x="6084888" y="4843468"/>
            <a:ext cx="403225" cy="790575"/>
            <a:chOff x="4980" y="1428"/>
            <a:chExt cx="212" cy="594"/>
          </a:xfrm>
        </p:grpSpPr>
        <p:sp>
          <p:nvSpPr>
            <p:cNvPr id="58415" name="Arc 150"/>
            <p:cNvSpPr/>
            <p:nvPr/>
          </p:nvSpPr>
          <p:spPr bwMode="auto">
            <a:xfrm>
              <a:off x="4980" y="1428"/>
              <a:ext cx="212" cy="594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6" name="Text Box 151"/>
            <p:cNvSpPr txBox="1">
              <a:spLocks noChangeArrowheads="1"/>
            </p:cNvSpPr>
            <p:nvPr/>
          </p:nvSpPr>
          <p:spPr bwMode="auto">
            <a:xfrm>
              <a:off x="5028" y="1528"/>
              <a:ext cx="116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250052" name="Text Box 196"/>
          <p:cNvSpPr txBox="1">
            <a:spLocks noChangeArrowheads="1"/>
          </p:cNvSpPr>
          <p:nvPr/>
        </p:nvSpPr>
        <p:spPr bwMode="auto">
          <a:xfrm>
            <a:off x="233358" y="4413235"/>
            <a:ext cx="3937004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/>
            </a:pP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标定各元件电压参考方向</a:t>
            </a:r>
            <a:endParaRPr kumimoji="1"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50053" name="Text Box 197"/>
          <p:cNvSpPr txBox="1">
            <a:spLocks noChangeArrowheads="1"/>
          </p:cNvSpPr>
          <p:nvPr/>
        </p:nvSpPr>
        <p:spPr bwMode="auto">
          <a:xfrm>
            <a:off x="231771" y="5051126"/>
            <a:ext cx="3889375" cy="13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AutoNum type="circleNumDbPlain" startAt="2"/>
            </a:pP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选定电流回路绕行方向，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跟绕行电流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关联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的电压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取正号，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非关联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的负号</a:t>
            </a:r>
            <a:r>
              <a:rPr kumimoji="1" lang="en-US" altLang="zh-CN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.</a:t>
            </a:r>
            <a:endParaRPr kumimoji="1" lang="en-US" altLang="zh-CN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11" name="Group 198"/>
          <p:cNvGrpSpPr/>
          <p:nvPr/>
        </p:nvGrpSpPr>
        <p:grpSpPr bwMode="auto">
          <a:xfrm>
            <a:off x="4284663" y="4122743"/>
            <a:ext cx="3959225" cy="2608262"/>
            <a:chOff x="2699" y="2341"/>
            <a:chExt cx="2494" cy="1643"/>
          </a:xfrm>
        </p:grpSpPr>
        <p:sp>
          <p:nvSpPr>
            <p:cNvPr id="58382" name="Oval 199"/>
            <p:cNvSpPr>
              <a:spLocks noChangeArrowheads="1"/>
            </p:cNvSpPr>
            <p:nvPr/>
          </p:nvSpPr>
          <p:spPr bwMode="auto">
            <a:xfrm>
              <a:off x="3697" y="3339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58383" name="Oval 200"/>
            <p:cNvSpPr>
              <a:spLocks noChangeArrowheads="1"/>
            </p:cNvSpPr>
            <p:nvPr/>
          </p:nvSpPr>
          <p:spPr bwMode="auto">
            <a:xfrm>
              <a:off x="3152" y="2523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58384" name="Line 201"/>
            <p:cNvSpPr>
              <a:spLocks noChangeShapeType="1"/>
            </p:cNvSpPr>
            <p:nvPr/>
          </p:nvSpPr>
          <p:spPr bwMode="auto">
            <a:xfrm>
              <a:off x="3334" y="2432"/>
              <a:ext cx="163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85" name="Line 202"/>
            <p:cNvSpPr>
              <a:spLocks noChangeShapeType="1"/>
            </p:cNvSpPr>
            <p:nvPr/>
          </p:nvSpPr>
          <p:spPr bwMode="auto">
            <a:xfrm>
              <a:off x="3334" y="3521"/>
              <a:ext cx="163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86" name="Line 203"/>
            <p:cNvSpPr>
              <a:spLocks noChangeShapeType="1"/>
            </p:cNvSpPr>
            <p:nvPr/>
          </p:nvSpPr>
          <p:spPr bwMode="auto">
            <a:xfrm>
              <a:off x="4967" y="2432"/>
              <a:ext cx="0" cy="10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87" name="Line 204"/>
            <p:cNvSpPr>
              <a:spLocks noChangeShapeType="1"/>
            </p:cNvSpPr>
            <p:nvPr/>
          </p:nvSpPr>
          <p:spPr bwMode="auto">
            <a:xfrm>
              <a:off x="4967" y="3521"/>
              <a:ext cx="226" cy="9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88" name="Line 205"/>
            <p:cNvSpPr>
              <a:spLocks noChangeShapeType="1"/>
            </p:cNvSpPr>
            <p:nvPr/>
          </p:nvSpPr>
          <p:spPr bwMode="auto">
            <a:xfrm flipV="1">
              <a:off x="4967" y="2341"/>
              <a:ext cx="226" cy="8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89" name="Line 206"/>
            <p:cNvSpPr>
              <a:spLocks noChangeShapeType="1"/>
            </p:cNvSpPr>
            <p:nvPr/>
          </p:nvSpPr>
          <p:spPr bwMode="auto">
            <a:xfrm flipH="1">
              <a:off x="3107" y="3521"/>
              <a:ext cx="232" cy="9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90" name="Line 207"/>
            <p:cNvSpPr>
              <a:spLocks noChangeShapeType="1"/>
            </p:cNvSpPr>
            <p:nvPr/>
          </p:nvSpPr>
          <p:spPr bwMode="auto">
            <a:xfrm>
              <a:off x="3107" y="2341"/>
              <a:ext cx="199" cy="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91" name="Line 208"/>
            <p:cNvSpPr>
              <a:spLocks noChangeShapeType="1"/>
            </p:cNvSpPr>
            <p:nvPr/>
          </p:nvSpPr>
          <p:spPr bwMode="auto">
            <a:xfrm>
              <a:off x="3515" y="2840"/>
              <a:ext cx="0" cy="281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92" name="Line 209"/>
            <p:cNvSpPr>
              <a:spLocks noChangeShapeType="1"/>
            </p:cNvSpPr>
            <p:nvPr/>
          </p:nvSpPr>
          <p:spPr bwMode="auto">
            <a:xfrm flipH="1" flipV="1">
              <a:off x="4105" y="3430"/>
              <a:ext cx="263" cy="2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93" name="Line 210"/>
            <p:cNvSpPr>
              <a:spLocks noChangeShapeType="1"/>
            </p:cNvSpPr>
            <p:nvPr/>
          </p:nvSpPr>
          <p:spPr bwMode="auto">
            <a:xfrm>
              <a:off x="3606" y="2523"/>
              <a:ext cx="309" cy="0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94" name="Line 211"/>
            <p:cNvSpPr>
              <a:spLocks noChangeShapeType="1"/>
            </p:cNvSpPr>
            <p:nvPr/>
          </p:nvSpPr>
          <p:spPr bwMode="auto">
            <a:xfrm flipV="1">
              <a:off x="4831" y="2523"/>
              <a:ext cx="0" cy="281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395" name="Text Box 212"/>
            <p:cNvSpPr txBox="1">
              <a:spLocks noChangeArrowheads="1"/>
            </p:cNvSpPr>
            <p:nvPr/>
          </p:nvSpPr>
          <p:spPr bwMode="auto">
            <a:xfrm>
              <a:off x="3470" y="2704"/>
              <a:ext cx="4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396" name="Text Box 213"/>
            <p:cNvSpPr txBox="1">
              <a:spLocks noChangeArrowheads="1"/>
            </p:cNvSpPr>
            <p:nvPr/>
          </p:nvSpPr>
          <p:spPr bwMode="auto">
            <a:xfrm>
              <a:off x="2981" y="2360"/>
              <a:ext cx="223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397" name="Text Box 214"/>
            <p:cNvSpPr txBox="1">
              <a:spLocks noChangeArrowheads="1"/>
            </p:cNvSpPr>
            <p:nvPr/>
          </p:nvSpPr>
          <p:spPr bwMode="auto">
            <a:xfrm>
              <a:off x="2699" y="2568"/>
              <a:ext cx="47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S1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398" name="Text Box 215"/>
            <p:cNvSpPr txBox="1">
              <a:spLocks noChangeArrowheads="1"/>
            </p:cNvSpPr>
            <p:nvPr/>
          </p:nvSpPr>
          <p:spPr bwMode="auto">
            <a:xfrm>
              <a:off x="3334" y="3067"/>
              <a:ext cx="43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399" name="Text Box 216"/>
            <p:cNvSpPr txBox="1">
              <a:spLocks noChangeArrowheads="1"/>
            </p:cNvSpPr>
            <p:nvPr/>
          </p:nvSpPr>
          <p:spPr bwMode="auto">
            <a:xfrm>
              <a:off x="4059" y="3067"/>
              <a:ext cx="47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4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0" name="Text Box 217"/>
            <p:cNvSpPr txBox="1">
              <a:spLocks noChangeArrowheads="1"/>
            </p:cNvSpPr>
            <p:nvPr/>
          </p:nvSpPr>
          <p:spPr bwMode="auto">
            <a:xfrm>
              <a:off x="3470" y="3385"/>
              <a:ext cx="18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1" name="Text Box 218"/>
            <p:cNvSpPr txBox="1">
              <a:spLocks noChangeArrowheads="1"/>
            </p:cNvSpPr>
            <p:nvPr/>
          </p:nvSpPr>
          <p:spPr bwMode="auto">
            <a:xfrm>
              <a:off x="3969" y="3521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2" name="Text Box 219"/>
            <p:cNvSpPr txBox="1">
              <a:spLocks noChangeArrowheads="1"/>
            </p:cNvSpPr>
            <p:nvPr/>
          </p:nvSpPr>
          <p:spPr bwMode="auto">
            <a:xfrm>
              <a:off x="3651" y="3657"/>
              <a:ext cx="4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S4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3" name="Text Box 220"/>
            <p:cNvSpPr txBox="1">
              <a:spLocks noChangeArrowheads="1"/>
            </p:cNvSpPr>
            <p:nvPr/>
          </p:nvSpPr>
          <p:spPr bwMode="auto">
            <a:xfrm>
              <a:off x="4377" y="3112"/>
              <a:ext cx="40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4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4" name="Text Box 221"/>
            <p:cNvSpPr txBox="1">
              <a:spLocks noChangeArrowheads="1"/>
            </p:cNvSpPr>
            <p:nvPr/>
          </p:nvSpPr>
          <p:spPr bwMode="auto">
            <a:xfrm>
              <a:off x="4513" y="2477"/>
              <a:ext cx="29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3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5" name="Text Box 222"/>
            <p:cNvSpPr txBox="1">
              <a:spLocks noChangeArrowheads="1"/>
            </p:cNvSpPr>
            <p:nvPr/>
          </p:nvSpPr>
          <p:spPr bwMode="auto">
            <a:xfrm>
              <a:off x="4513" y="2749"/>
              <a:ext cx="39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3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6" name="Text Box 223"/>
            <p:cNvSpPr txBox="1">
              <a:spLocks noChangeArrowheads="1"/>
            </p:cNvSpPr>
            <p:nvPr/>
          </p:nvSpPr>
          <p:spPr bwMode="auto">
            <a:xfrm>
              <a:off x="3923" y="2523"/>
              <a:ext cx="43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7" name="Text Box 224"/>
            <p:cNvSpPr txBox="1">
              <a:spLocks noChangeArrowheads="1"/>
            </p:cNvSpPr>
            <p:nvPr/>
          </p:nvSpPr>
          <p:spPr bwMode="auto">
            <a:xfrm>
              <a:off x="3606" y="2477"/>
              <a:ext cx="3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8" name="Text Box 225"/>
            <p:cNvSpPr txBox="1">
              <a:spLocks noChangeArrowheads="1"/>
            </p:cNvSpPr>
            <p:nvPr/>
          </p:nvSpPr>
          <p:spPr bwMode="auto">
            <a:xfrm>
              <a:off x="2823" y="2608"/>
              <a:ext cx="22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09" name="Text Box 226"/>
            <p:cNvSpPr txBox="1">
              <a:spLocks noChangeArrowheads="1"/>
            </p:cNvSpPr>
            <p:nvPr/>
          </p:nvSpPr>
          <p:spPr bwMode="auto">
            <a:xfrm>
              <a:off x="3016" y="2659"/>
              <a:ext cx="1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8410" name="Line 227"/>
            <p:cNvSpPr>
              <a:spLocks noChangeShapeType="1"/>
            </p:cNvSpPr>
            <p:nvPr/>
          </p:nvSpPr>
          <p:spPr bwMode="auto">
            <a:xfrm>
              <a:off x="3334" y="2432"/>
              <a:ext cx="0" cy="10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411" name="Rectangle 228"/>
            <p:cNvSpPr>
              <a:spLocks noChangeArrowheads="1"/>
            </p:cNvSpPr>
            <p:nvPr/>
          </p:nvSpPr>
          <p:spPr bwMode="auto">
            <a:xfrm>
              <a:off x="4921" y="2749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8412" name="Rectangle 229"/>
            <p:cNvSpPr>
              <a:spLocks noChangeArrowheads="1"/>
            </p:cNvSpPr>
            <p:nvPr/>
          </p:nvSpPr>
          <p:spPr bwMode="auto">
            <a:xfrm>
              <a:off x="4422" y="3430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8413" name="Rectangle 230"/>
            <p:cNvSpPr>
              <a:spLocks noChangeArrowheads="1"/>
            </p:cNvSpPr>
            <p:nvPr/>
          </p:nvSpPr>
          <p:spPr bwMode="auto">
            <a:xfrm>
              <a:off x="3969" y="2387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8414" name="Rectangle 231"/>
            <p:cNvSpPr>
              <a:spLocks noChangeArrowheads="1"/>
            </p:cNvSpPr>
            <p:nvPr/>
          </p:nvSpPr>
          <p:spPr bwMode="auto">
            <a:xfrm>
              <a:off x="3288" y="3022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250091" name="Text Box 235" descr="斜纹布"/>
          <p:cNvSpPr txBox="1">
            <a:spLocks noChangeArrowheads="1"/>
          </p:cNvSpPr>
          <p:nvPr/>
        </p:nvSpPr>
        <p:spPr bwMode="auto">
          <a:xfrm>
            <a:off x="395287" y="1490667"/>
            <a:ext cx="8353425" cy="11176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8FF65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	</a:t>
            </a:r>
            <a:r>
              <a:rPr kumimoji="1" lang="zh-CN" altLang="en-US" sz="2800" b="1" dirty="0">
                <a:solidFill>
                  <a:srgbClr val="F8FF65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在</a:t>
            </a:r>
            <a:r>
              <a:rPr kumimoji="1" lang="zh-CN" altLang="zh-CN" sz="2800" b="1" dirty="0">
                <a:solidFill>
                  <a:srgbClr val="F8FF65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集总参数电路中，任一时刻，</a:t>
            </a:r>
            <a:r>
              <a:rPr kumimoji="1" lang="zh-CN" altLang="en-US" sz="2800" b="1" dirty="0">
                <a:solidFill>
                  <a:srgbClr val="F8FF65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沿任一</a:t>
            </a:r>
            <a:r>
              <a:rPr kumimoji="1" lang="zh-CN" altLang="en-US" sz="2800" b="1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回路</a:t>
            </a:r>
            <a:r>
              <a:rPr kumimoji="1" lang="zh-CN" altLang="en-US" sz="2800" b="1" dirty="0">
                <a:solidFill>
                  <a:srgbClr val="F8FF65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，所有支路电压的代数和恒等于零</a:t>
            </a:r>
            <a:r>
              <a:rPr kumimoji="1" lang="zh-CN" altLang="zh-CN" sz="2800" b="1" dirty="0">
                <a:solidFill>
                  <a:srgbClr val="F8FF65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9" name="Text Box 3"/>
          <p:cNvSpPr txBox="1">
            <a:spLocks noChangeArrowheads="1"/>
          </p:cNvSpPr>
          <p:nvPr/>
        </p:nvSpPr>
        <p:spPr bwMode="auto">
          <a:xfrm>
            <a:off x="1861609" y="3861329"/>
            <a:ext cx="5545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–U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S1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kumimoji="1" lang="en-US" altLang="zh-CN" i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en-US" altLang="zh-CN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S4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64961" name="Text Box 65"/>
          <p:cNvSpPr txBox="1">
            <a:spLocks noChangeArrowheads="1"/>
          </p:cNvSpPr>
          <p:nvPr/>
        </p:nvSpPr>
        <p:spPr bwMode="auto">
          <a:xfrm>
            <a:off x="1933047" y="4509029"/>
            <a:ext cx="4752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S4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en-US" altLang="zh-CN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1</a:t>
            </a:r>
            <a:r>
              <a:rPr kumimoji="1" lang="en-US" altLang="zh-CN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+U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S1</a:t>
            </a:r>
            <a:r>
              <a:rPr kumimoji="1"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endParaRPr kumimoji="1" lang="en-US" altLang="zh-CN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464962" name="Text Box 66"/>
          <p:cNvSpPr txBox="1">
            <a:spLocks noChangeArrowheads="1"/>
          </p:cNvSpPr>
          <p:nvPr/>
        </p:nvSpPr>
        <p:spPr bwMode="auto">
          <a:xfrm>
            <a:off x="420159" y="4653491"/>
            <a:ext cx="1223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或：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64963" name="Text Box 67"/>
          <p:cNvSpPr txBox="1">
            <a:spLocks noChangeArrowheads="1"/>
          </p:cNvSpPr>
          <p:nvPr/>
        </p:nvSpPr>
        <p:spPr bwMode="auto">
          <a:xfrm>
            <a:off x="1788584" y="5153553"/>
            <a:ext cx="5976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–R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+R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i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–R</a:t>
            </a:r>
            <a:r>
              <a:rPr kumimoji="1" lang="en-US" altLang="zh-CN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en-US" altLang="zh-CN" i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+R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=U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S1</a:t>
            </a: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–U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S4</a:t>
            </a:r>
            <a:endParaRPr kumimoji="1" lang="en-US" altLang="zh-CN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59398" name="Group 136"/>
          <p:cNvGrpSpPr/>
          <p:nvPr/>
        </p:nvGrpSpPr>
        <p:grpSpPr bwMode="auto">
          <a:xfrm>
            <a:off x="1933047" y="809625"/>
            <a:ext cx="4238625" cy="2967037"/>
            <a:chOff x="295" y="392"/>
            <a:chExt cx="2670" cy="1869"/>
          </a:xfrm>
        </p:grpSpPr>
        <p:grpSp>
          <p:nvGrpSpPr>
            <p:cNvPr id="59403" name="Group 77"/>
            <p:cNvGrpSpPr/>
            <p:nvPr/>
          </p:nvGrpSpPr>
          <p:grpSpPr bwMode="auto">
            <a:xfrm>
              <a:off x="2654" y="890"/>
              <a:ext cx="311" cy="516"/>
              <a:chOff x="1673" y="401"/>
              <a:chExt cx="311" cy="516"/>
            </a:xfrm>
          </p:grpSpPr>
          <p:sp>
            <p:nvSpPr>
              <p:cNvPr id="59458" name="Line 78"/>
              <p:cNvSpPr>
                <a:spLocks noChangeShapeType="1"/>
              </p:cNvSpPr>
              <p:nvPr/>
            </p:nvSpPr>
            <p:spPr bwMode="auto">
              <a:xfrm>
                <a:off x="1764" y="917"/>
                <a:ext cx="1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59" name="Line 79"/>
              <p:cNvSpPr>
                <a:spLocks noChangeShapeType="1"/>
              </p:cNvSpPr>
              <p:nvPr/>
            </p:nvSpPr>
            <p:spPr bwMode="auto">
              <a:xfrm>
                <a:off x="1764" y="485"/>
                <a:ext cx="1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60" name="Line 80"/>
              <p:cNvSpPr>
                <a:spLocks noChangeShapeType="1"/>
              </p:cNvSpPr>
              <p:nvPr/>
            </p:nvSpPr>
            <p:spPr bwMode="auto">
              <a:xfrm rot="-5400000">
                <a:off x="1764" y="485"/>
                <a:ext cx="1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61" name="Text Box 81"/>
              <p:cNvSpPr txBox="1">
                <a:spLocks noChangeArrowheads="1"/>
              </p:cNvSpPr>
              <p:nvPr/>
            </p:nvSpPr>
            <p:spPr bwMode="auto">
              <a:xfrm>
                <a:off x="1673" y="593"/>
                <a:ext cx="31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kumimoji="1" lang="en-US" altLang="zh-CN" sz="1400">
                    <a:latin typeface="Times New Roman" panose="02020603050405020304" pitchFamily="18" charset="0"/>
                    <a:sym typeface="Symbol" panose="05050102010706020507" pitchFamily="18" charset="2"/>
                  </a:rPr>
                  <a:t>3</a:t>
                </a:r>
                <a:endParaRPr kumimoji="1" lang="en-US" altLang="zh-CN" sz="24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59404" name="Group 82"/>
            <p:cNvGrpSpPr/>
            <p:nvPr/>
          </p:nvGrpSpPr>
          <p:grpSpPr bwMode="auto">
            <a:xfrm>
              <a:off x="476" y="1253"/>
              <a:ext cx="311" cy="516"/>
              <a:chOff x="1673" y="401"/>
              <a:chExt cx="311" cy="516"/>
            </a:xfrm>
          </p:grpSpPr>
          <p:sp>
            <p:nvSpPr>
              <p:cNvPr id="59454" name="Line 83"/>
              <p:cNvSpPr>
                <a:spLocks noChangeShapeType="1"/>
              </p:cNvSpPr>
              <p:nvPr/>
            </p:nvSpPr>
            <p:spPr bwMode="auto">
              <a:xfrm>
                <a:off x="1764" y="917"/>
                <a:ext cx="1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55" name="Line 84"/>
              <p:cNvSpPr>
                <a:spLocks noChangeShapeType="1"/>
              </p:cNvSpPr>
              <p:nvPr/>
            </p:nvSpPr>
            <p:spPr bwMode="auto">
              <a:xfrm>
                <a:off x="1764" y="485"/>
                <a:ext cx="1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56" name="Line 85"/>
              <p:cNvSpPr>
                <a:spLocks noChangeShapeType="1"/>
              </p:cNvSpPr>
              <p:nvPr/>
            </p:nvSpPr>
            <p:spPr bwMode="auto">
              <a:xfrm rot="-5400000">
                <a:off x="1764" y="485"/>
                <a:ext cx="1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57" name="Text Box 86"/>
              <p:cNvSpPr txBox="1">
                <a:spLocks noChangeArrowheads="1"/>
              </p:cNvSpPr>
              <p:nvPr/>
            </p:nvSpPr>
            <p:spPr bwMode="auto">
              <a:xfrm>
                <a:off x="1673" y="593"/>
                <a:ext cx="31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kumimoji="1" lang="en-US" altLang="zh-CN" sz="140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kumimoji="1" lang="en-US" altLang="zh-CN" sz="24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59405" name="Group 87"/>
            <p:cNvGrpSpPr/>
            <p:nvPr/>
          </p:nvGrpSpPr>
          <p:grpSpPr bwMode="auto">
            <a:xfrm>
              <a:off x="1383" y="392"/>
              <a:ext cx="667" cy="288"/>
              <a:chOff x="3291" y="1678"/>
              <a:chExt cx="667" cy="288"/>
            </a:xfrm>
          </p:grpSpPr>
          <p:sp>
            <p:nvSpPr>
              <p:cNvPr id="59449" name="Line 88"/>
              <p:cNvSpPr>
                <a:spLocks noChangeShapeType="1"/>
              </p:cNvSpPr>
              <p:nvPr/>
            </p:nvSpPr>
            <p:spPr bwMode="auto">
              <a:xfrm>
                <a:off x="3790" y="1824"/>
                <a:ext cx="1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9450" name="Group 89"/>
              <p:cNvGrpSpPr/>
              <p:nvPr/>
            </p:nvGrpSpPr>
            <p:grpSpPr bwMode="auto">
              <a:xfrm>
                <a:off x="3291" y="1728"/>
                <a:ext cx="168" cy="168"/>
                <a:chOff x="3303" y="1716"/>
                <a:chExt cx="168" cy="168"/>
              </a:xfrm>
            </p:grpSpPr>
            <p:sp>
              <p:nvSpPr>
                <p:cNvPr id="59452" name="Line 90"/>
                <p:cNvSpPr>
                  <a:spLocks noChangeShapeType="1"/>
                </p:cNvSpPr>
                <p:nvPr/>
              </p:nvSpPr>
              <p:spPr bwMode="auto">
                <a:xfrm>
                  <a:off x="3303" y="1812"/>
                  <a:ext cx="16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453" name="Line 91"/>
                <p:cNvSpPr>
                  <a:spLocks noChangeShapeType="1"/>
                </p:cNvSpPr>
                <p:nvPr/>
              </p:nvSpPr>
              <p:spPr bwMode="auto">
                <a:xfrm rot="-5400000">
                  <a:off x="3303" y="1800"/>
                  <a:ext cx="16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451" name="Text Box 92"/>
              <p:cNvSpPr txBox="1">
                <a:spLocks noChangeArrowheads="1"/>
              </p:cNvSpPr>
              <p:nvPr/>
            </p:nvSpPr>
            <p:spPr bwMode="auto">
              <a:xfrm>
                <a:off x="3459" y="1678"/>
                <a:ext cx="31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kumimoji="1" lang="en-US" altLang="zh-CN" sz="1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kumimoji="1" lang="en-US" altLang="zh-CN" sz="24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59406" name="Group 93"/>
            <p:cNvGrpSpPr/>
            <p:nvPr/>
          </p:nvGrpSpPr>
          <p:grpSpPr bwMode="auto">
            <a:xfrm>
              <a:off x="1928" y="1843"/>
              <a:ext cx="583" cy="288"/>
              <a:chOff x="1408" y="3696"/>
              <a:chExt cx="583" cy="288"/>
            </a:xfrm>
          </p:grpSpPr>
          <p:grpSp>
            <p:nvGrpSpPr>
              <p:cNvPr id="59444" name="Group 94"/>
              <p:cNvGrpSpPr/>
              <p:nvPr/>
            </p:nvGrpSpPr>
            <p:grpSpPr bwMode="auto">
              <a:xfrm>
                <a:off x="1823" y="3760"/>
                <a:ext cx="168" cy="168"/>
                <a:chOff x="3303" y="1716"/>
                <a:chExt cx="168" cy="168"/>
              </a:xfrm>
            </p:grpSpPr>
            <p:sp>
              <p:nvSpPr>
                <p:cNvPr id="59447" name="Line 95"/>
                <p:cNvSpPr>
                  <a:spLocks noChangeShapeType="1"/>
                </p:cNvSpPr>
                <p:nvPr/>
              </p:nvSpPr>
              <p:spPr bwMode="auto">
                <a:xfrm>
                  <a:off x="3303" y="1812"/>
                  <a:ext cx="16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448" name="Line 96"/>
                <p:cNvSpPr>
                  <a:spLocks noChangeShapeType="1"/>
                </p:cNvSpPr>
                <p:nvPr/>
              </p:nvSpPr>
              <p:spPr bwMode="auto">
                <a:xfrm rot="-5400000">
                  <a:off x="3303" y="1800"/>
                  <a:ext cx="16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445" name="Text Box 97"/>
              <p:cNvSpPr txBox="1">
                <a:spLocks noChangeArrowheads="1"/>
              </p:cNvSpPr>
              <p:nvPr/>
            </p:nvSpPr>
            <p:spPr bwMode="auto">
              <a:xfrm>
                <a:off x="1536" y="3696"/>
                <a:ext cx="31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kumimoji="1" lang="en-US" altLang="zh-CN" sz="1400">
                    <a:latin typeface="Times New Roman" panose="02020603050405020304" pitchFamily="18" charset="0"/>
                    <a:sym typeface="Symbol" panose="05050102010706020507" pitchFamily="18" charset="2"/>
                  </a:rPr>
                  <a:t>4</a:t>
                </a:r>
                <a:endParaRPr kumimoji="1" lang="en-US" altLang="zh-CN" sz="24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46" name="Line 98"/>
              <p:cNvSpPr>
                <a:spLocks noChangeShapeType="1"/>
              </p:cNvSpPr>
              <p:nvPr/>
            </p:nvSpPr>
            <p:spPr bwMode="auto">
              <a:xfrm>
                <a:off x="1408" y="3856"/>
                <a:ext cx="1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9407" name="Group 99"/>
            <p:cNvGrpSpPr/>
            <p:nvPr/>
          </p:nvGrpSpPr>
          <p:grpSpPr bwMode="auto">
            <a:xfrm>
              <a:off x="1429" y="1071"/>
              <a:ext cx="254" cy="499"/>
              <a:chOff x="4980" y="1428"/>
              <a:chExt cx="212" cy="594"/>
            </a:xfrm>
          </p:grpSpPr>
          <p:sp>
            <p:nvSpPr>
              <p:cNvPr id="59442" name="Arc 100"/>
              <p:cNvSpPr/>
              <p:nvPr/>
            </p:nvSpPr>
            <p:spPr bwMode="auto">
              <a:xfrm>
                <a:off x="4980" y="1428"/>
                <a:ext cx="212" cy="594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1724"/>
                      <a:pt x="6697" y="3106"/>
                      <a:pt x="16268" y="668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1724"/>
                      <a:pt x="6697" y="3106"/>
                      <a:pt x="16268" y="668"/>
                    </a:cubicBezTo>
                    <a:lnTo>
                      <a:pt x="21600" y="21600"/>
                    </a:lnTo>
                    <a:lnTo>
                      <a:pt x="21599" y="0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43" name="Text Box 101"/>
              <p:cNvSpPr txBox="1">
                <a:spLocks noChangeArrowheads="1"/>
              </p:cNvSpPr>
              <p:nvPr/>
            </p:nvSpPr>
            <p:spPr bwMode="auto">
              <a:xfrm>
                <a:off x="5028" y="1528"/>
                <a:ext cx="116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1" lang="zh-CN" altLang="zh-CN" sz="2800" b="1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59408" name="Group 102"/>
            <p:cNvGrpSpPr/>
            <p:nvPr/>
          </p:nvGrpSpPr>
          <p:grpSpPr bwMode="auto">
            <a:xfrm>
              <a:off x="295" y="618"/>
              <a:ext cx="2494" cy="1643"/>
              <a:chOff x="2699" y="2341"/>
              <a:chExt cx="2494" cy="1643"/>
            </a:xfrm>
          </p:grpSpPr>
          <p:sp>
            <p:nvSpPr>
              <p:cNvPr id="59409" name="Oval 103"/>
              <p:cNvSpPr>
                <a:spLocks noChangeArrowheads="1"/>
              </p:cNvSpPr>
              <p:nvPr/>
            </p:nvSpPr>
            <p:spPr bwMode="auto">
              <a:xfrm>
                <a:off x="3697" y="333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4776"/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59410" name="Oval 104"/>
              <p:cNvSpPr>
                <a:spLocks noChangeArrowheads="1"/>
              </p:cNvSpPr>
              <p:nvPr/>
            </p:nvSpPr>
            <p:spPr bwMode="auto">
              <a:xfrm>
                <a:off x="3152" y="2523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4776"/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59411" name="Line 105"/>
              <p:cNvSpPr>
                <a:spLocks noChangeShapeType="1"/>
              </p:cNvSpPr>
              <p:nvPr/>
            </p:nvSpPr>
            <p:spPr bwMode="auto">
              <a:xfrm>
                <a:off x="3334" y="2432"/>
                <a:ext cx="1633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12" name="Line 106"/>
              <p:cNvSpPr>
                <a:spLocks noChangeShapeType="1"/>
              </p:cNvSpPr>
              <p:nvPr/>
            </p:nvSpPr>
            <p:spPr bwMode="auto">
              <a:xfrm>
                <a:off x="3334" y="3521"/>
                <a:ext cx="1633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13" name="Line 107"/>
              <p:cNvSpPr>
                <a:spLocks noChangeShapeType="1"/>
              </p:cNvSpPr>
              <p:nvPr/>
            </p:nvSpPr>
            <p:spPr bwMode="auto">
              <a:xfrm>
                <a:off x="4967" y="2432"/>
                <a:ext cx="0" cy="1089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14" name="Line 108"/>
              <p:cNvSpPr>
                <a:spLocks noChangeShapeType="1"/>
              </p:cNvSpPr>
              <p:nvPr/>
            </p:nvSpPr>
            <p:spPr bwMode="auto">
              <a:xfrm>
                <a:off x="4967" y="3521"/>
                <a:ext cx="226" cy="9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15" name="Line 109"/>
              <p:cNvSpPr>
                <a:spLocks noChangeShapeType="1"/>
              </p:cNvSpPr>
              <p:nvPr/>
            </p:nvSpPr>
            <p:spPr bwMode="auto">
              <a:xfrm flipV="1">
                <a:off x="4967" y="2341"/>
                <a:ext cx="226" cy="85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16" name="Line 110"/>
              <p:cNvSpPr>
                <a:spLocks noChangeShapeType="1"/>
              </p:cNvSpPr>
              <p:nvPr/>
            </p:nvSpPr>
            <p:spPr bwMode="auto">
              <a:xfrm flipH="1">
                <a:off x="3107" y="3521"/>
                <a:ext cx="232" cy="9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17" name="Line 111"/>
              <p:cNvSpPr>
                <a:spLocks noChangeShapeType="1"/>
              </p:cNvSpPr>
              <p:nvPr/>
            </p:nvSpPr>
            <p:spPr bwMode="auto">
              <a:xfrm>
                <a:off x="3107" y="2341"/>
                <a:ext cx="199" cy="72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18" name="Line 112"/>
              <p:cNvSpPr>
                <a:spLocks noChangeShapeType="1"/>
              </p:cNvSpPr>
              <p:nvPr/>
            </p:nvSpPr>
            <p:spPr bwMode="auto">
              <a:xfrm>
                <a:off x="3515" y="2840"/>
                <a:ext cx="0" cy="281"/>
              </a:xfrm>
              <a:prstGeom prst="line">
                <a:avLst/>
              </a:prstGeom>
              <a:noFill/>
              <a:ln w="38100">
                <a:solidFill>
                  <a:srgbClr val="00CC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19" name="Line 113"/>
              <p:cNvSpPr>
                <a:spLocks noChangeShapeType="1"/>
              </p:cNvSpPr>
              <p:nvPr/>
            </p:nvSpPr>
            <p:spPr bwMode="auto">
              <a:xfrm flipH="1" flipV="1">
                <a:off x="4105" y="3430"/>
                <a:ext cx="263" cy="2"/>
              </a:xfrm>
              <a:prstGeom prst="line">
                <a:avLst/>
              </a:prstGeom>
              <a:noFill/>
              <a:ln w="38100">
                <a:solidFill>
                  <a:srgbClr val="00CC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20" name="Line 114"/>
              <p:cNvSpPr>
                <a:spLocks noChangeShapeType="1"/>
              </p:cNvSpPr>
              <p:nvPr/>
            </p:nvSpPr>
            <p:spPr bwMode="auto">
              <a:xfrm>
                <a:off x="3606" y="2523"/>
                <a:ext cx="309" cy="0"/>
              </a:xfrm>
              <a:prstGeom prst="line">
                <a:avLst/>
              </a:prstGeom>
              <a:noFill/>
              <a:ln w="38100">
                <a:solidFill>
                  <a:srgbClr val="00CC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21" name="Line 115"/>
              <p:cNvSpPr>
                <a:spLocks noChangeShapeType="1"/>
              </p:cNvSpPr>
              <p:nvPr/>
            </p:nvSpPr>
            <p:spPr bwMode="auto">
              <a:xfrm flipV="1">
                <a:off x="4831" y="2523"/>
                <a:ext cx="0" cy="281"/>
              </a:xfrm>
              <a:prstGeom prst="line">
                <a:avLst/>
              </a:prstGeom>
              <a:noFill/>
              <a:ln w="38100">
                <a:solidFill>
                  <a:srgbClr val="00CC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22" name="Text Box 116"/>
              <p:cNvSpPr txBox="1">
                <a:spLocks noChangeArrowheads="1"/>
              </p:cNvSpPr>
              <p:nvPr/>
            </p:nvSpPr>
            <p:spPr bwMode="auto">
              <a:xfrm>
                <a:off x="3470" y="2704"/>
                <a:ext cx="40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23" name="Text Box 117"/>
              <p:cNvSpPr txBox="1">
                <a:spLocks noChangeArrowheads="1"/>
              </p:cNvSpPr>
              <p:nvPr/>
            </p:nvSpPr>
            <p:spPr bwMode="auto">
              <a:xfrm>
                <a:off x="2981" y="2360"/>
                <a:ext cx="223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24" name="Text Box 118"/>
              <p:cNvSpPr txBox="1">
                <a:spLocks noChangeArrowheads="1"/>
              </p:cNvSpPr>
              <p:nvPr/>
            </p:nvSpPr>
            <p:spPr bwMode="auto">
              <a:xfrm>
                <a:off x="2699" y="2568"/>
                <a:ext cx="47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S1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25" name="Text Box 119"/>
              <p:cNvSpPr txBox="1">
                <a:spLocks noChangeArrowheads="1"/>
              </p:cNvSpPr>
              <p:nvPr/>
            </p:nvSpPr>
            <p:spPr bwMode="auto">
              <a:xfrm>
                <a:off x="3334" y="3067"/>
                <a:ext cx="43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26" name="Text Box 120"/>
              <p:cNvSpPr txBox="1">
                <a:spLocks noChangeArrowheads="1"/>
              </p:cNvSpPr>
              <p:nvPr/>
            </p:nvSpPr>
            <p:spPr bwMode="auto">
              <a:xfrm>
                <a:off x="4059" y="3067"/>
                <a:ext cx="472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4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27" name="Text Box 121"/>
              <p:cNvSpPr txBox="1">
                <a:spLocks noChangeArrowheads="1"/>
              </p:cNvSpPr>
              <p:nvPr/>
            </p:nvSpPr>
            <p:spPr bwMode="auto">
              <a:xfrm>
                <a:off x="3470" y="3385"/>
                <a:ext cx="184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_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28" name="Text Box 122"/>
              <p:cNvSpPr txBox="1">
                <a:spLocks noChangeArrowheads="1"/>
              </p:cNvSpPr>
              <p:nvPr/>
            </p:nvSpPr>
            <p:spPr bwMode="auto">
              <a:xfrm>
                <a:off x="3969" y="3521"/>
                <a:ext cx="3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29" name="Text Box 123"/>
              <p:cNvSpPr txBox="1">
                <a:spLocks noChangeArrowheads="1"/>
              </p:cNvSpPr>
              <p:nvPr/>
            </p:nvSpPr>
            <p:spPr bwMode="auto">
              <a:xfrm>
                <a:off x="3651" y="3657"/>
                <a:ext cx="4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S4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30" name="Text Box 124"/>
              <p:cNvSpPr txBox="1">
                <a:spLocks noChangeArrowheads="1"/>
              </p:cNvSpPr>
              <p:nvPr/>
            </p:nvSpPr>
            <p:spPr bwMode="auto">
              <a:xfrm>
                <a:off x="4377" y="3112"/>
                <a:ext cx="40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4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31" name="Text Box 125"/>
              <p:cNvSpPr txBox="1">
                <a:spLocks noChangeArrowheads="1"/>
              </p:cNvSpPr>
              <p:nvPr/>
            </p:nvSpPr>
            <p:spPr bwMode="auto">
              <a:xfrm>
                <a:off x="4513" y="2477"/>
                <a:ext cx="29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3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32" name="Text Box 126"/>
              <p:cNvSpPr txBox="1">
                <a:spLocks noChangeArrowheads="1"/>
              </p:cNvSpPr>
              <p:nvPr/>
            </p:nvSpPr>
            <p:spPr bwMode="auto">
              <a:xfrm>
                <a:off x="4513" y="2749"/>
                <a:ext cx="39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3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33" name="Text Box 127"/>
              <p:cNvSpPr txBox="1">
                <a:spLocks noChangeArrowheads="1"/>
              </p:cNvSpPr>
              <p:nvPr/>
            </p:nvSpPr>
            <p:spPr bwMode="auto">
              <a:xfrm>
                <a:off x="3923" y="2523"/>
                <a:ext cx="43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34" name="Text Box 128"/>
              <p:cNvSpPr txBox="1">
                <a:spLocks noChangeArrowheads="1"/>
              </p:cNvSpPr>
              <p:nvPr/>
            </p:nvSpPr>
            <p:spPr bwMode="auto">
              <a:xfrm>
                <a:off x="3606" y="2477"/>
                <a:ext cx="3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kumimoji="1" lang="en-US" altLang="zh-CN" sz="28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35" name="Text Box 129"/>
              <p:cNvSpPr txBox="1">
                <a:spLocks noChangeArrowheads="1"/>
              </p:cNvSpPr>
              <p:nvPr/>
            </p:nvSpPr>
            <p:spPr bwMode="auto">
              <a:xfrm>
                <a:off x="2823" y="2608"/>
                <a:ext cx="22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1" lang="zh-CN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36" name="Text Box 130"/>
              <p:cNvSpPr txBox="1">
                <a:spLocks noChangeArrowheads="1"/>
              </p:cNvSpPr>
              <p:nvPr/>
            </p:nvSpPr>
            <p:spPr bwMode="auto">
              <a:xfrm>
                <a:off x="3016" y="2659"/>
                <a:ext cx="1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>
                    <a:latin typeface="Times New Roman" panose="02020603050405020304" pitchFamily="18" charset="0"/>
                    <a:sym typeface="Symbol" panose="05050102010706020507" pitchFamily="18" charset="2"/>
                  </a:rPr>
                  <a:t>_</a:t>
                </a:r>
                <a:endPara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37" name="Line 131"/>
              <p:cNvSpPr>
                <a:spLocks noChangeShapeType="1"/>
              </p:cNvSpPr>
              <p:nvPr/>
            </p:nvSpPr>
            <p:spPr bwMode="auto">
              <a:xfrm>
                <a:off x="3334" y="2432"/>
                <a:ext cx="0" cy="1089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38" name="Rectangle 132"/>
              <p:cNvSpPr>
                <a:spLocks noChangeArrowheads="1"/>
              </p:cNvSpPr>
              <p:nvPr/>
            </p:nvSpPr>
            <p:spPr bwMode="auto">
              <a:xfrm>
                <a:off x="4921" y="2749"/>
                <a:ext cx="127" cy="318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59439" name="Rectangle 133"/>
              <p:cNvSpPr>
                <a:spLocks noChangeArrowheads="1"/>
              </p:cNvSpPr>
              <p:nvPr/>
            </p:nvSpPr>
            <p:spPr bwMode="auto">
              <a:xfrm>
                <a:off x="4422" y="3430"/>
                <a:ext cx="317" cy="136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59440" name="Rectangle 134"/>
              <p:cNvSpPr>
                <a:spLocks noChangeArrowheads="1"/>
              </p:cNvSpPr>
              <p:nvPr/>
            </p:nvSpPr>
            <p:spPr bwMode="auto">
              <a:xfrm>
                <a:off x="3969" y="2387"/>
                <a:ext cx="317" cy="136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59441" name="Rectangle 135"/>
              <p:cNvSpPr>
                <a:spLocks noChangeArrowheads="1"/>
              </p:cNvSpPr>
              <p:nvPr/>
            </p:nvSpPr>
            <p:spPr bwMode="auto">
              <a:xfrm>
                <a:off x="3288" y="3022"/>
                <a:ext cx="127" cy="318"/>
              </a:xfrm>
              <a:prstGeom prst="rect">
                <a:avLst/>
              </a:pr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</p:grpSp>
      <p:sp>
        <p:nvSpPr>
          <p:cNvPr id="465033" name="Text Box 137"/>
          <p:cNvSpPr txBox="1">
            <a:spLocks noChangeArrowheads="1"/>
          </p:cNvSpPr>
          <p:nvPr/>
        </p:nvSpPr>
        <p:spPr bwMode="auto">
          <a:xfrm>
            <a:off x="2080157" y="5881842"/>
            <a:ext cx="64817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KVL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也适用于电路中任一假想的回路（无闭合面也可以）。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13" name="Group 138"/>
          <p:cNvGrpSpPr/>
          <p:nvPr/>
        </p:nvGrpSpPr>
        <p:grpSpPr bwMode="auto">
          <a:xfrm>
            <a:off x="420159" y="5732991"/>
            <a:ext cx="1644650" cy="850900"/>
            <a:chOff x="385" y="3022"/>
            <a:chExt cx="1036" cy="536"/>
          </a:xfrm>
        </p:grpSpPr>
        <p:pic>
          <p:nvPicPr>
            <p:cNvPr id="59401" name="Picture 139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2" name="Text Box 140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solidFill>
                    <a:srgbClr val="CC6600"/>
                  </a:solidFill>
                  <a:latin typeface="Arial" panose="020B0604020202020204" pitchFamily="34" charset="0"/>
                  <a:ea typeface="华文行楷" panose="02010800040101010101" pitchFamily="2" charset="-122"/>
                </a:rPr>
                <a:t>注意</a:t>
              </a:r>
              <a:endParaRPr lang="zh-CN" altLang="en-US" dirty="0">
                <a:solidFill>
                  <a:srgbClr val="CC6600"/>
                </a:solidFill>
                <a:latin typeface="Arial" panose="020B060402020202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0" y="22051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8959" b="6374"/>
          <a:stretch>
            <a:fillRect/>
          </a:stretch>
        </p:blipFill>
        <p:spPr>
          <a:xfrm>
            <a:off x="6686022" y="4603378"/>
            <a:ext cx="2311401" cy="4850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391" y="3755654"/>
            <a:ext cx="1441046" cy="68421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Text Box 5"/>
          <p:cNvSpPr txBox="1">
            <a:spLocks noChangeArrowheads="1"/>
          </p:cNvSpPr>
          <p:nvPr/>
        </p:nvSpPr>
        <p:spPr bwMode="auto">
          <a:xfrm>
            <a:off x="574675" y="1188508"/>
            <a:ext cx="5762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endParaRPr kumimoji="1" lang="zh-CN" altLang="en-US" b="1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50922" name="Object 42"/>
          <p:cNvGraphicFramePr>
            <a:graphicFrameLocks noChangeAspect="1"/>
          </p:cNvGraphicFramePr>
          <p:nvPr/>
        </p:nvGraphicFramePr>
        <p:xfrm>
          <a:off x="5329237" y="2923589"/>
          <a:ext cx="334327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6" name="公式" r:id="rId1" imgW="1199515" imgH="184150" progId="Equation.3">
                  <p:embed/>
                </p:oleObj>
              </mc:Choice>
              <mc:Fallback>
                <p:oleObj name="公式" r:id="rId1" imgW="1199515" imgH="18415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237" y="2923589"/>
                        <a:ext cx="3343275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925" name="Text Box 45"/>
          <p:cNvSpPr txBox="1">
            <a:spLocks noChangeArrowheads="1"/>
          </p:cNvSpPr>
          <p:nvPr/>
        </p:nvSpPr>
        <p:spPr bwMode="auto">
          <a:xfrm>
            <a:off x="749300" y="4251212"/>
            <a:ext cx="7921625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1. KVL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是对回路中的支路电压加的约束，与回路各支路上接的是什么元件无关，与电路是线性还是非线性无关；</a:t>
            </a:r>
            <a:endParaRPr kumimoji="1"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50926" name="Text Box 46"/>
          <p:cNvSpPr txBox="1">
            <a:spLocks noChangeArrowheads="1"/>
          </p:cNvSpPr>
          <p:nvPr/>
        </p:nvSpPr>
        <p:spPr bwMode="auto">
          <a:xfrm>
            <a:off x="715964" y="5309129"/>
            <a:ext cx="7705725" cy="1009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2. KVL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方程是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按电压参考方向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列写，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与电压实际方向</a:t>
            </a:r>
            <a:r>
              <a:rPr kumimoji="1"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无关（</a:t>
            </a:r>
            <a:r>
              <a:rPr lang="zh-CN" altLang="en-US" sz="2400" dirty="0"/>
              <a:t>跟绕行电流关联的电压取正号，非关联的负号）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" name="Group 61"/>
          <p:cNvGrpSpPr/>
          <p:nvPr/>
        </p:nvGrpSpPr>
        <p:grpSpPr bwMode="auto">
          <a:xfrm>
            <a:off x="38101" y="3284330"/>
            <a:ext cx="2051050" cy="850900"/>
            <a:chOff x="385" y="3022"/>
            <a:chExt cx="1292" cy="536"/>
          </a:xfrm>
        </p:grpSpPr>
        <p:pic>
          <p:nvPicPr>
            <p:cNvPr id="60446" name="Picture 62" descr="1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47" name="Text Box 63"/>
            <p:cNvSpPr txBox="1">
              <a:spLocks noChangeArrowheads="1"/>
            </p:cNvSpPr>
            <p:nvPr/>
          </p:nvSpPr>
          <p:spPr bwMode="auto">
            <a:xfrm>
              <a:off x="793" y="3125"/>
              <a:ext cx="8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solidFill>
                    <a:srgbClr val="CC6600"/>
                  </a:solidFill>
                  <a:latin typeface="Arial" panose="020B0604020202020204" pitchFamily="34" charset="0"/>
                  <a:ea typeface="华文行楷" panose="02010800040101010101" pitchFamily="2" charset="-122"/>
                </a:rPr>
                <a:t>要明确</a:t>
              </a:r>
              <a:endParaRPr lang="zh-CN" altLang="en-US">
                <a:solidFill>
                  <a:srgbClr val="CC6600"/>
                </a:solidFill>
                <a:latin typeface="Arial" panose="020B0604020202020204" pitchFamily="34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5" name="Group 64"/>
          <p:cNvGrpSpPr/>
          <p:nvPr/>
        </p:nvGrpSpPr>
        <p:grpSpPr bwMode="auto">
          <a:xfrm>
            <a:off x="647700" y="1115483"/>
            <a:ext cx="4752975" cy="1600200"/>
            <a:chOff x="1292" y="2205"/>
            <a:chExt cx="2994" cy="1008"/>
          </a:xfrm>
        </p:grpSpPr>
        <p:sp>
          <p:nvSpPr>
            <p:cNvPr id="60427" name="Oval 65"/>
            <p:cNvSpPr>
              <a:spLocks noChangeArrowheads="1"/>
            </p:cNvSpPr>
            <p:nvPr/>
          </p:nvSpPr>
          <p:spPr bwMode="auto">
            <a:xfrm>
              <a:off x="1837" y="270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428" name="Line 66"/>
            <p:cNvSpPr>
              <a:spLocks noChangeShapeType="1"/>
            </p:cNvSpPr>
            <p:nvPr/>
          </p:nvSpPr>
          <p:spPr bwMode="auto">
            <a:xfrm>
              <a:off x="3152" y="2205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429" name="Line 67"/>
            <p:cNvSpPr>
              <a:spLocks noChangeShapeType="1"/>
            </p:cNvSpPr>
            <p:nvPr/>
          </p:nvSpPr>
          <p:spPr bwMode="auto">
            <a:xfrm flipH="1" flipV="1">
              <a:off x="3152" y="2568"/>
              <a:ext cx="725" cy="2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430" name="Line 68"/>
            <p:cNvSpPr>
              <a:spLocks noChangeShapeType="1"/>
            </p:cNvSpPr>
            <p:nvPr/>
          </p:nvSpPr>
          <p:spPr bwMode="auto">
            <a:xfrm>
              <a:off x="1292" y="2976"/>
              <a:ext cx="31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431" name="Line 69"/>
            <p:cNvSpPr>
              <a:spLocks noChangeShapeType="1"/>
            </p:cNvSpPr>
            <p:nvPr/>
          </p:nvSpPr>
          <p:spPr bwMode="auto">
            <a:xfrm flipH="1">
              <a:off x="1610" y="2568"/>
              <a:ext cx="1542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432" name="Line 70"/>
            <p:cNvSpPr>
              <a:spLocks noChangeShapeType="1"/>
            </p:cNvSpPr>
            <p:nvPr/>
          </p:nvSpPr>
          <p:spPr bwMode="auto">
            <a:xfrm>
              <a:off x="3878" y="2795"/>
              <a:ext cx="4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433" name="Text Box 71"/>
            <p:cNvSpPr txBox="1">
              <a:spLocks noChangeArrowheads="1"/>
            </p:cNvSpPr>
            <p:nvPr/>
          </p:nvSpPr>
          <p:spPr bwMode="auto">
            <a:xfrm>
              <a:off x="1383" y="2886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a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34" name="Text Box 72"/>
            <p:cNvSpPr txBox="1">
              <a:spLocks noChangeArrowheads="1"/>
            </p:cNvSpPr>
            <p:nvPr/>
          </p:nvSpPr>
          <p:spPr bwMode="auto">
            <a:xfrm>
              <a:off x="1701" y="2341"/>
              <a:ext cx="36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  <a:p>
              <a:pPr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i="1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35" name="Text Box 73"/>
            <p:cNvSpPr txBox="1">
              <a:spLocks noChangeArrowheads="1"/>
            </p:cNvSpPr>
            <p:nvPr/>
          </p:nvSpPr>
          <p:spPr bwMode="auto">
            <a:xfrm>
              <a:off x="3923" y="2795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b</a:t>
              </a: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36" name="Text Box 74"/>
            <p:cNvSpPr txBox="1">
              <a:spLocks noChangeArrowheads="1"/>
            </p:cNvSpPr>
            <p:nvPr/>
          </p:nvSpPr>
          <p:spPr bwMode="auto">
            <a:xfrm rot="-1416568">
              <a:off x="1474" y="2523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37" name="Text Box 75"/>
            <p:cNvSpPr txBox="1">
              <a:spLocks noChangeArrowheads="1"/>
            </p:cNvSpPr>
            <p:nvPr/>
          </p:nvSpPr>
          <p:spPr bwMode="auto">
            <a:xfrm rot="-1008821">
              <a:off x="2245" y="2296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38" name="Text Box 76"/>
            <p:cNvSpPr txBox="1">
              <a:spLocks noChangeArrowheads="1"/>
            </p:cNvSpPr>
            <p:nvPr/>
          </p:nvSpPr>
          <p:spPr bwMode="auto">
            <a:xfrm>
              <a:off x="3152" y="2205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0439" name="Text Box 77"/>
            <p:cNvSpPr txBox="1">
              <a:spLocks noChangeArrowheads="1"/>
            </p:cNvSpPr>
            <p:nvPr/>
          </p:nvSpPr>
          <p:spPr bwMode="auto">
            <a:xfrm>
              <a:off x="2109" y="2478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40" name="Text Box 78"/>
            <p:cNvSpPr txBox="1">
              <a:spLocks noChangeArrowheads="1"/>
            </p:cNvSpPr>
            <p:nvPr/>
          </p:nvSpPr>
          <p:spPr bwMode="auto">
            <a:xfrm>
              <a:off x="2835" y="2251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41" name="Text Box 79"/>
            <p:cNvSpPr txBox="1">
              <a:spLocks noChangeArrowheads="1"/>
            </p:cNvSpPr>
            <p:nvPr/>
          </p:nvSpPr>
          <p:spPr bwMode="auto">
            <a:xfrm>
              <a:off x="3651" y="2432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42" name="Text Box 80"/>
            <p:cNvSpPr txBox="1">
              <a:spLocks noChangeArrowheads="1"/>
            </p:cNvSpPr>
            <p:nvPr/>
          </p:nvSpPr>
          <p:spPr bwMode="auto">
            <a:xfrm>
              <a:off x="2472" y="2251"/>
              <a:ext cx="36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en-US" altLang="zh-CN" sz="28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  <a:p>
              <a:pPr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43" name="Text Box 81"/>
            <p:cNvSpPr txBox="1">
              <a:spLocks noChangeArrowheads="1"/>
            </p:cNvSpPr>
            <p:nvPr/>
          </p:nvSpPr>
          <p:spPr bwMode="auto">
            <a:xfrm>
              <a:off x="3334" y="2296"/>
              <a:ext cx="36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en-US" altLang="zh-CN" sz="2800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  <a:p>
              <a:pPr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0444" name="Rectangle 82"/>
            <p:cNvSpPr>
              <a:spLocks noChangeArrowheads="1"/>
            </p:cNvSpPr>
            <p:nvPr/>
          </p:nvSpPr>
          <p:spPr bwMode="auto">
            <a:xfrm rot="-1071388">
              <a:off x="2608" y="2614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0445" name="Rectangle 83"/>
            <p:cNvSpPr>
              <a:spLocks noChangeArrowheads="1"/>
            </p:cNvSpPr>
            <p:nvPr/>
          </p:nvSpPr>
          <p:spPr bwMode="auto">
            <a:xfrm rot="1236582">
              <a:off x="3288" y="2614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6" name="Group 84"/>
          <p:cNvGrpSpPr/>
          <p:nvPr/>
        </p:nvGrpSpPr>
        <p:grpSpPr bwMode="auto">
          <a:xfrm>
            <a:off x="1152525" y="2052108"/>
            <a:ext cx="3816350" cy="1152525"/>
            <a:chOff x="1610" y="2795"/>
            <a:chExt cx="2404" cy="726"/>
          </a:xfrm>
        </p:grpSpPr>
        <p:sp>
          <p:nvSpPr>
            <p:cNvPr id="60425" name="Freeform 85" descr="斜纹布"/>
            <p:cNvSpPr/>
            <p:nvPr/>
          </p:nvSpPr>
          <p:spPr bwMode="auto">
            <a:xfrm>
              <a:off x="1610" y="2795"/>
              <a:ext cx="2404" cy="650"/>
            </a:xfrm>
            <a:custGeom>
              <a:avLst/>
              <a:gdLst>
                <a:gd name="T0" fmla="*/ 0 w 2404"/>
                <a:gd name="T1" fmla="*/ 181 h 650"/>
                <a:gd name="T2" fmla="*/ 635 w 2404"/>
                <a:gd name="T3" fmla="*/ 590 h 650"/>
                <a:gd name="T4" fmla="*/ 2132 w 2404"/>
                <a:gd name="T5" fmla="*/ 544 h 650"/>
                <a:gd name="T6" fmla="*/ 2268 w 2404"/>
                <a:gd name="T7" fmla="*/ 0 h 6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4"/>
                <a:gd name="T13" fmla="*/ 0 h 650"/>
                <a:gd name="T14" fmla="*/ 2404 w 2404"/>
                <a:gd name="T15" fmla="*/ 650 h 6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4" h="650">
                  <a:moveTo>
                    <a:pt x="0" y="181"/>
                  </a:moveTo>
                  <a:cubicBezTo>
                    <a:pt x="140" y="355"/>
                    <a:pt x="280" y="530"/>
                    <a:pt x="635" y="590"/>
                  </a:cubicBezTo>
                  <a:cubicBezTo>
                    <a:pt x="990" y="650"/>
                    <a:pt x="1860" y="642"/>
                    <a:pt x="2132" y="544"/>
                  </a:cubicBezTo>
                  <a:cubicBezTo>
                    <a:pt x="2404" y="446"/>
                    <a:pt x="2245" y="91"/>
                    <a:pt x="2268" y="0"/>
                  </a:cubicBezTo>
                </a:path>
              </a:pathLst>
            </a:custGeom>
            <a:noFill/>
            <a:ln w="28575" cap="flat" cmpd="sng">
              <a:solidFill>
                <a:srgbClr val="00CCFF"/>
              </a:solidFill>
              <a:prstDash val="dash"/>
              <a:round/>
            </a:ln>
            <a:effectLst>
              <a:prstShdw prst="shdw17" dist="17961" dir="27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0966" name="Rectangle 86"/>
            <p:cNvSpPr>
              <a:spLocks noChangeArrowheads="1"/>
            </p:cNvSpPr>
            <p:nvPr/>
          </p:nvSpPr>
          <p:spPr bwMode="auto">
            <a:xfrm rot="5234821">
              <a:off x="2971" y="3203"/>
              <a:ext cx="182" cy="454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28575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61069" y="340539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假想的回路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93" y="156966"/>
            <a:ext cx="2693165" cy="2374975"/>
          </a:xfrm>
          <a:prstGeom prst="rect">
            <a:avLst/>
          </a:prstGeom>
          <a:ln w="31750">
            <a:solidFill>
              <a:srgbClr val="C00000"/>
            </a:solidFill>
            <a:prstDash val="sysDash"/>
          </a:ln>
        </p:spPr>
      </p:pic>
      <p:sp>
        <p:nvSpPr>
          <p:cNvPr id="35" name="Text Box 81"/>
          <p:cNvSpPr txBox="1">
            <a:spLocks noChangeArrowheads="1"/>
          </p:cNvSpPr>
          <p:nvPr/>
        </p:nvSpPr>
        <p:spPr bwMode="auto">
          <a:xfrm>
            <a:off x="3160249" y="2280709"/>
            <a:ext cx="574675" cy="55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5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800" i="1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algn="ctr">
              <a:lnSpc>
                <a:spcPct val="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</a:t>
            </a:r>
            <a:r>
              <a:rPr kumimoji="1" lang="en-US" altLang="zh-CN" sz="2800" i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3</a:t>
            </a:r>
            <a:endParaRPr kumimoji="1" lang="en-US" altLang="zh-CN" sz="2800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6" name="Text Box 79"/>
          <p:cNvSpPr txBox="1">
            <a:spLocks noChangeArrowheads="1"/>
          </p:cNvSpPr>
          <p:nvPr/>
        </p:nvSpPr>
        <p:spPr bwMode="auto">
          <a:xfrm>
            <a:off x="4417384" y="2062195"/>
            <a:ext cx="43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7" name="Text Box 74"/>
          <p:cNvSpPr txBox="1">
            <a:spLocks noChangeArrowheads="1"/>
          </p:cNvSpPr>
          <p:nvPr/>
        </p:nvSpPr>
        <p:spPr bwMode="auto">
          <a:xfrm rot="20183432">
            <a:off x="874149" y="2287265"/>
            <a:ext cx="43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_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8" name="Arc 100"/>
          <p:cNvSpPr/>
          <p:nvPr/>
        </p:nvSpPr>
        <p:spPr bwMode="auto">
          <a:xfrm>
            <a:off x="2705716" y="2061895"/>
            <a:ext cx="1230412" cy="792162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8" name="Text Box 4"/>
          <p:cNvSpPr txBox="1">
            <a:spLocks noChangeArrowheads="1"/>
          </p:cNvSpPr>
          <p:nvPr/>
        </p:nvSpPr>
        <p:spPr bwMode="auto">
          <a:xfrm>
            <a:off x="103188" y="1089680"/>
            <a:ext cx="50403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1.7.4. KCL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、</a:t>
            </a: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KVL</a:t>
            </a:r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小结：</a:t>
            </a:r>
            <a:endParaRPr kumimoji="1"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51909" name="Text Box 5"/>
          <p:cNvSpPr txBox="1">
            <a:spLocks noChangeArrowheads="1"/>
          </p:cNvSpPr>
          <p:nvPr/>
        </p:nvSpPr>
        <p:spPr bwMode="auto">
          <a:xfrm>
            <a:off x="480483" y="1903413"/>
            <a:ext cx="7704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76250" indent="-4762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1. KCL</a:t>
            </a:r>
            <a:r>
              <a:rPr kumimoji="1" lang="zh-CN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是对支路电流的线性约束，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KVL</a:t>
            </a:r>
            <a:r>
              <a:rPr kumimoji="1" lang="zh-CN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是对</a:t>
            </a:r>
            <a:r>
              <a:rPr kumimoji="1"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回</a:t>
            </a:r>
            <a:r>
              <a:rPr kumimoji="1" lang="zh-CN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路电压的线性约束。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51910" name="Text Box 6"/>
          <p:cNvSpPr txBox="1">
            <a:spLocks noChangeArrowheads="1"/>
          </p:cNvSpPr>
          <p:nvPr/>
        </p:nvSpPr>
        <p:spPr bwMode="auto">
          <a:xfrm>
            <a:off x="514351" y="3403072"/>
            <a:ext cx="828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76250" indent="-4762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 algn="just"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2. KCL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KVL</a:t>
            </a:r>
            <a:r>
              <a:rPr kumimoji="1" lang="zh-CN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与组成支路的元件性质及参数无关。</a:t>
            </a:r>
            <a:endParaRPr kumimoji="1"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51911" name="Text Box 7"/>
          <p:cNvSpPr txBox="1">
            <a:spLocks noChangeArrowheads="1"/>
          </p:cNvSpPr>
          <p:nvPr/>
        </p:nvSpPr>
        <p:spPr bwMode="auto">
          <a:xfrm>
            <a:off x="514351" y="4441849"/>
            <a:ext cx="7993063" cy="57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76250" indent="-4762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3. KCL </a:t>
            </a:r>
            <a:r>
              <a:rPr kumimoji="1" lang="zh-CN" altLang="en-US" sz="1800" b="1" dirty="0">
                <a:solidFill>
                  <a:srgbClr val="FFFF00"/>
                </a:solidFill>
              </a:rPr>
              <a:t>、</a:t>
            </a:r>
            <a:r>
              <a:rPr kumimoji="1" lang="en-US" altLang="zh-CN" sz="2800" b="1" dirty="0">
                <a:solidFill>
                  <a:srgbClr val="FFFF00"/>
                </a:solidFill>
              </a:rPr>
              <a:t>KVL</a:t>
            </a:r>
            <a:r>
              <a:rPr kumimoji="1" lang="zh-CN" altLang="zh-CN" sz="2800" b="1" dirty="0">
                <a:solidFill>
                  <a:srgbClr val="FFFF00"/>
                </a:solidFill>
              </a:rPr>
              <a:t>只适用于</a:t>
            </a:r>
            <a:r>
              <a:rPr kumimoji="1" lang="zh-CN" altLang="zh-CN" sz="2800" b="1" dirty="0"/>
              <a:t>集总参数</a:t>
            </a:r>
            <a:r>
              <a:rPr kumimoji="1" lang="zh-CN" altLang="zh-CN" sz="2800" b="1" dirty="0">
                <a:solidFill>
                  <a:srgbClr val="FFFF00"/>
                </a:solidFill>
              </a:rPr>
              <a:t>的电路。</a:t>
            </a:r>
            <a:endParaRPr kumimoji="1" lang="en-US" altLang="zh-CN" sz="2800" b="1" dirty="0">
              <a:solidFill>
                <a:srgbClr val="FFFF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14350" y="5359087"/>
            <a:ext cx="7993063" cy="108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76250" indent="-4762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4. KCL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表明在每一节点上电荷是守恒的；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KVL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是能量守恒的具体体现</a:t>
            </a:r>
            <a:endParaRPr kumimoji="1" lang="en-US" altLang="zh-CN" sz="2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9750" y="1915319"/>
            <a:ext cx="1868170" cy="579438"/>
          </a:xfrm>
          <a:prstGeom prst="rect">
            <a:avLst/>
          </a:prstGeom>
          <a:noFill/>
          <a:ln w="12700">
            <a:solidFill>
              <a:srgbClr val="0066FF"/>
            </a:solidFill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实际电路</a:t>
            </a:r>
            <a:endParaRPr kumimoji="1"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55650" y="3141663"/>
            <a:ext cx="1152525" cy="544512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功能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2916238" y="2205038"/>
            <a:ext cx="576262" cy="0"/>
          </a:xfrm>
          <a:prstGeom prst="line">
            <a:avLst/>
          </a:prstGeom>
          <a:noFill/>
          <a:ln w="76200">
            <a:solidFill>
              <a:srgbClr val="66CC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V="1">
            <a:off x="2051050" y="3429000"/>
            <a:ext cx="647700" cy="0"/>
          </a:xfrm>
          <a:prstGeom prst="line">
            <a:avLst/>
          </a:prstGeom>
          <a:noFill/>
          <a:ln w="76200">
            <a:solidFill>
              <a:srgbClr val="66CC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916238" y="3105944"/>
            <a:ext cx="5329237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a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能量</a:t>
            </a:r>
            <a:r>
              <a:rPr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的传输、分配与转换；</a:t>
            </a:r>
            <a:endParaRPr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b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lang="zh-CN" altLang="en-US" sz="28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的传递、控制与处理。</a:t>
            </a:r>
            <a:endParaRPr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2844800" y="4581525"/>
            <a:ext cx="5040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建立在同一电路理论基础上。</a:t>
            </a:r>
            <a:endParaRPr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3492500" y="1733550"/>
            <a:ext cx="51117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由电工设备和电气器件按预期目的连接构成的电流的通路。</a:t>
            </a:r>
            <a:endParaRPr kumimoji="1"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55650" y="4581525"/>
            <a:ext cx="1152525" cy="54451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共性</a:t>
            </a:r>
            <a:endParaRPr kumimoji="1" lang="zh-CN" altLang="en-US" sz="2800" b="1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" name="Line 35"/>
          <p:cNvSpPr>
            <a:spLocks noChangeShapeType="1"/>
          </p:cNvSpPr>
          <p:nvPr/>
        </p:nvSpPr>
        <p:spPr bwMode="auto">
          <a:xfrm flipV="1">
            <a:off x="2051050" y="4868863"/>
            <a:ext cx="647700" cy="0"/>
          </a:xfrm>
          <a:prstGeom prst="line">
            <a:avLst/>
          </a:prstGeom>
          <a:noFill/>
          <a:ln w="76200">
            <a:solidFill>
              <a:srgbClr val="66CC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"/>
          <p:cNvSpPr>
            <a:spLocks noChangeArrowheads="1"/>
          </p:cNvSpPr>
          <p:nvPr/>
        </p:nvSpPr>
        <p:spPr bwMode="auto">
          <a:xfrm>
            <a:off x="3504586" y="1494926"/>
            <a:ext cx="1511300" cy="1728788"/>
          </a:xfrm>
          <a:prstGeom prst="ellipse">
            <a:avLst/>
          </a:prstGeom>
          <a:noFill/>
          <a:ln w="28575">
            <a:solidFill>
              <a:srgbClr val="FF33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10" name="Group 129"/>
          <p:cNvGrpSpPr/>
          <p:nvPr/>
        </p:nvGrpSpPr>
        <p:grpSpPr bwMode="auto">
          <a:xfrm>
            <a:off x="432753" y="832037"/>
            <a:ext cx="1663700" cy="850900"/>
            <a:chOff x="385" y="3022"/>
            <a:chExt cx="1018" cy="536"/>
          </a:xfrm>
        </p:grpSpPr>
        <p:pic>
          <p:nvPicPr>
            <p:cNvPr id="11" name="Picture 130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31"/>
            <p:cNvSpPr txBox="1">
              <a:spLocks noChangeArrowheads="1"/>
            </p:cNvSpPr>
            <p:nvPr/>
          </p:nvSpPr>
          <p:spPr bwMode="auto">
            <a:xfrm>
              <a:off x="793" y="3125"/>
              <a:ext cx="6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思考</a:t>
              </a:r>
              <a:endParaRPr kumimoji="1" lang="zh-CN" altLang="en-US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14" name="Group 134"/>
          <p:cNvGrpSpPr/>
          <p:nvPr/>
        </p:nvGrpSpPr>
        <p:grpSpPr bwMode="auto">
          <a:xfrm>
            <a:off x="460741" y="1581388"/>
            <a:ext cx="4032250" cy="1295400"/>
            <a:chOff x="1882" y="1117"/>
            <a:chExt cx="2540" cy="816"/>
          </a:xfrm>
        </p:grpSpPr>
        <p:sp>
          <p:nvSpPr>
            <p:cNvPr id="15" name="Rectangle 135"/>
            <p:cNvSpPr>
              <a:spLocks noChangeArrowheads="1"/>
            </p:cNvSpPr>
            <p:nvPr/>
          </p:nvSpPr>
          <p:spPr bwMode="auto">
            <a:xfrm>
              <a:off x="4121" y="1318"/>
              <a:ext cx="301" cy="615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Line 136"/>
            <p:cNvSpPr>
              <a:spLocks noChangeShapeType="1"/>
            </p:cNvSpPr>
            <p:nvPr/>
          </p:nvSpPr>
          <p:spPr bwMode="auto">
            <a:xfrm>
              <a:off x="3228" y="1678"/>
              <a:ext cx="89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137"/>
            <p:cNvSpPr>
              <a:spLocks noChangeShapeType="1"/>
            </p:cNvSpPr>
            <p:nvPr/>
          </p:nvSpPr>
          <p:spPr bwMode="auto">
            <a:xfrm>
              <a:off x="3452" y="1678"/>
              <a:ext cx="335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138"/>
            <p:cNvSpPr txBox="1">
              <a:spLocks noChangeArrowheads="1"/>
            </p:cNvSpPr>
            <p:nvPr/>
          </p:nvSpPr>
          <p:spPr bwMode="auto">
            <a:xfrm>
              <a:off x="3452" y="1390"/>
              <a:ext cx="6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I </a:t>
              </a:r>
              <a:r>
                <a:rPr kumimoji="1" lang="en-US" altLang="zh-CN" sz="2400">
                  <a:latin typeface="Times New Roman" panose="02020603050405020304" pitchFamily="18" charset="0"/>
                  <a:sym typeface="Symbol" panose="05050102010706020507" pitchFamily="18" charset="2"/>
                </a:rPr>
                <a:t>= 0</a:t>
              </a:r>
              <a:endParaRPr kumimoji="1" lang="en-US" altLang="zh-CN" sz="24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9" name="Text Box 139"/>
            <p:cNvSpPr txBox="1">
              <a:spLocks noChangeArrowheads="1"/>
            </p:cNvSpPr>
            <p:nvPr/>
          </p:nvSpPr>
          <p:spPr bwMode="auto">
            <a:xfrm>
              <a:off x="1882" y="1434"/>
              <a:ext cx="3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1.</a:t>
              </a:r>
              <a:endParaRPr kumimoji="1"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Text Box 140" descr="斜纹布"/>
            <p:cNvSpPr txBox="1">
              <a:spLocks noChangeArrowheads="1"/>
            </p:cNvSpPr>
            <p:nvPr/>
          </p:nvSpPr>
          <p:spPr bwMode="auto">
            <a:xfrm>
              <a:off x="3604" y="1117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？</a:t>
              </a:r>
              <a:endPara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1" name="Rectangle 141"/>
            <p:cNvSpPr>
              <a:spLocks noChangeArrowheads="1"/>
            </p:cNvSpPr>
            <p:nvPr/>
          </p:nvSpPr>
          <p:spPr bwMode="auto">
            <a:xfrm>
              <a:off x="2929" y="1318"/>
              <a:ext cx="314" cy="615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5307489" y="2388632"/>
            <a:ext cx="26307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ea typeface="楷体_GB2312" pitchFamily="49" charset="-122"/>
                <a:sym typeface="Symbol" panose="05050102010706020507" pitchFamily="18" charset="2"/>
              </a:rPr>
              <a:t>广义的闭合面</a:t>
            </a:r>
            <a:endParaRPr kumimoji="1" lang="en-US" altLang="zh-CN" sz="2400" b="1" dirty="0">
              <a:solidFill>
                <a:srgbClr val="FF0000"/>
              </a:solidFill>
              <a:ea typeface="楷体_GB2312" pitchFamily="49" charset="-122"/>
              <a:sym typeface="Symbol" panose="05050102010706020507" pitchFamily="18" charset="2"/>
            </a:endParaRPr>
          </a:p>
          <a:p>
            <a:r>
              <a:rPr kumimoji="1" lang="en-US" altLang="zh-CN" sz="2400" b="1" dirty="0">
                <a:ea typeface="楷体_GB2312" pitchFamily="49" charset="-122"/>
                <a:sym typeface="Symbol" panose="05050102010706020507" pitchFamily="18" charset="2"/>
              </a:rPr>
              <a:t>KCL</a:t>
            </a:r>
            <a:r>
              <a:rPr kumimoji="1" lang="zh-CN" altLang="en-US" sz="2400" b="1" dirty="0">
                <a:ea typeface="楷体_GB2312" pitchFamily="49" charset="-122"/>
                <a:sym typeface="Symbol" panose="05050102010706020507" pitchFamily="18" charset="2"/>
              </a:rPr>
              <a:t>定律</a:t>
            </a:r>
            <a:r>
              <a:rPr kumimoji="1" lang="en-US" altLang="zh-CN" sz="2400" b="1" dirty="0">
                <a:ea typeface="楷体_GB2312" pitchFamily="49" charset="-122"/>
                <a:sym typeface="Wingdings" panose="05000000000000000000" pitchFamily="2" charset="2"/>
              </a:rPr>
              <a:t></a:t>
            </a:r>
            <a:r>
              <a:rPr kumimoji="1" lang="zh-CN" altLang="en-US" sz="2400" b="1" dirty="0">
                <a:ea typeface="楷体_GB2312" pitchFamily="49" charset="-122"/>
                <a:sym typeface="Symbol" panose="05050102010706020507" pitchFamily="18" charset="2"/>
              </a:rPr>
              <a:t>电流为</a:t>
            </a:r>
            <a:r>
              <a:rPr kumimoji="1" lang="en-US" altLang="zh-CN" sz="2400" b="1" dirty="0">
                <a:ea typeface="楷体_GB2312" pitchFamily="49" charset="-122"/>
                <a:sym typeface="Symbol" panose="05050102010706020507" pitchFamily="18" charset="2"/>
              </a:rPr>
              <a:t>0</a:t>
            </a:r>
            <a:endParaRPr kumimoji="1" lang="en-US" altLang="zh-CN" sz="2400" b="1" dirty="0">
              <a:ea typeface="楷体_GB2312" pitchFamily="49" charset="-122"/>
              <a:sym typeface="Symbol" panose="05050102010706020507" pitchFamily="18" charset="2"/>
            </a:endParaRPr>
          </a:p>
          <a:p>
            <a:endParaRPr kumimoji="1" lang="en-US" altLang="zh-CN" sz="2400" b="1" dirty="0">
              <a:solidFill>
                <a:srgbClr val="FF0000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1986" name="Picture 2" descr="Image result for 人触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38" y="4719185"/>
            <a:ext cx="2247900" cy="19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鸟不触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93" y="97633"/>
            <a:ext cx="2873334" cy="179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鸟不触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1" y="4693811"/>
            <a:ext cx="2700161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64923" y="3962690"/>
            <a:ext cx="6855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ea typeface="楷体_GB2312" pitchFamily="49" charset="-122"/>
                <a:sym typeface="Symbol" panose="05050102010706020507" pitchFamily="18" charset="2"/>
              </a:rPr>
              <a:t>保证良好绝缘条件下，单点接触高压电线，不会有电流产生</a:t>
            </a:r>
            <a:endParaRPr lang="zh-CN" altLang="en-US" sz="20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6"/>
          <a:stretch>
            <a:fillRect/>
          </a:stretch>
        </p:blipFill>
        <p:spPr bwMode="auto">
          <a:xfrm>
            <a:off x="3308027" y="4719185"/>
            <a:ext cx="2660319" cy="20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7333410" y="6434636"/>
            <a:ext cx="86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ea typeface="楷体_GB2312" pitchFamily="49" charset="-122"/>
                <a:sym typeface="Symbol" panose="05050102010706020507" pitchFamily="18" charset="2"/>
              </a:rPr>
              <a:t>ground</a:t>
            </a:r>
            <a:endParaRPr kumimoji="1" lang="en-US" altLang="zh-CN" b="1" dirty="0">
              <a:solidFill>
                <a:srgbClr val="FF0000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2"/>
          <p:cNvGrpSpPr/>
          <p:nvPr/>
        </p:nvGrpSpPr>
        <p:grpSpPr bwMode="auto">
          <a:xfrm>
            <a:off x="4859595" y="1975779"/>
            <a:ext cx="1439863" cy="952501"/>
            <a:chOff x="4452" y="2750"/>
            <a:chExt cx="681" cy="600"/>
          </a:xfrm>
        </p:grpSpPr>
        <p:sp>
          <p:nvSpPr>
            <p:cNvPr id="3" name="Text Box 105"/>
            <p:cNvSpPr txBox="1">
              <a:spLocks noChangeArrowheads="1"/>
            </p:cNvSpPr>
            <p:nvPr/>
          </p:nvSpPr>
          <p:spPr bwMode="auto">
            <a:xfrm>
              <a:off x="4452" y="2985"/>
              <a:ext cx="68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r>
                <a:rPr kumimoji="1" lang="en-US" altLang="zh-CN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=i</a:t>
              </a:r>
              <a:r>
                <a:rPr kumimoji="1" lang="en-US" altLang="zh-CN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" name="Text Box 106"/>
            <p:cNvSpPr txBox="1">
              <a:spLocks noChangeArrowheads="1"/>
            </p:cNvSpPr>
            <p:nvPr/>
          </p:nvSpPr>
          <p:spPr bwMode="auto">
            <a:xfrm>
              <a:off x="4649" y="2750"/>
              <a:ext cx="30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?</a:t>
              </a:r>
              <a:endParaRPr kumimoji="1" lang="en-US" altLang="zh-CN" sz="24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6" name="Group 113"/>
          <p:cNvGrpSpPr/>
          <p:nvPr/>
        </p:nvGrpSpPr>
        <p:grpSpPr bwMode="auto">
          <a:xfrm>
            <a:off x="4651703" y="678790"/>
            <a:ext cx="1666875" cy="1011237"/>
            <a:chOff x="4286" y="1570"/>
            <a:chExt cx="1050" cy="637"/>
          </a:xfrm>
        </p:grpSpPr>
        <p:sp>
          <p:nvSpPr>
            <p:cNvPr id="7" name="Text Box 55"/>
            <p:cNvSpPr txBox="1">
              <a:spLocks noChangeArrowheads="1"/>
            </p:cNvSpPr>
            <p:nvPr/>
          </p:nvSpPr>
          <p:spPr bwMode="auto">
            <a:xfrm>
              <a:off x="4286" y="1842"/>
              <a:ext cx="105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A </a:t>
              </a:r>
              <a:r>
                <a:rPr kumimoji="1" lang="en-US" altLang="zh-CN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=U</a:t>
              </a:r>
              <a:r>
                <a:rPr kumimoji="1" lang="en-US" altLang="zh-CN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" name="Text Box 56"/>
            <p:cNvSpPr txBox="1">
              <a:spLocks noChangeArrowheads="1"/>
            </p:cNvSpPr>
            <p:nvPr/>
          </p:nvSpPr>
          <p:spPr bwMode="auto">
            <a:xfrm>
              <a:off x="4740" y="1570"/>
              <a:ext cx="188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?</a:t>
              </a:r>
              <a:endPara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9" name="Line 133"/>
          <p:cNvSpPr>
            <a:spLocks noChangeShapeType="1"/>
          </p:cNvSpPr>
          <p:nvPr/>
        </p:nvSpPr>
        <p:spPr bwMode="auto">
          <a:xfrm flipV="1">
            <a:off x="2353879" y="2154375"/>
            <a:ext cx="431800" cy="503237"/>
          </a:xfrm>
          <a:prstGeom prst="line">
            <a:avLst/>
          </a:prstGeom>
          <a:noFill/>
          <a:ln w="38100" cap="sq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143"/>
          <p:cNvSpPr>
            <a:spLocks noChangeArrowheads="1"/>
          </p:cNvSpPr>
          <p:nvPr/>
        </p:nvSpPr>
        <p:spPr bwMode="auto">
          <a:xfrm>
            <a:off x="2827060" y="1761465"/>
            <a:ext cx="576263" cy="576263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04776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2" name="Oval 144"/>
          <p:cNvSpPr>
            <a:spLocks noChangeArrowheads="1"/>
          </p:cNvSpPr>
          <p:nvPr/>
        </p:nvSpPr>
        <p:spPr bwMode="auto">
          <a:xfrm>
            <a:off x="595035" y="1690027"/>
            <a:ext cx="576263" cy="576263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04776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3" name="Line 145"/>
          <p:cNvSpPr>
            <a:spLocks noChangeShapeType="1"/>
          </p:cNvSpPr>
          <p:nvPr/>
        </p:nvSpPr>
        <p:spPr bwMode="auto">
          <a:xfrm>
            <a:off x="4051023" y="2337727"/>
            <a:ext cx="0" cy="350838"/>
          </a:xfrm>
          <a:prstGeom prst="line">
            <a:avLst/>
          </a:prstGeom>
          <a:noFill/>
          <a:ln w="28575">
            <a:solidFill>
              <a:srgbClr val="00CC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" name="AutoShape 146"/>
          <p:cNvCxnSpPr>
            <a:cxnSpLocks noChangeShapeType="1"/>
          </p:cNvCxnSpPr>
          <p:nvPr/>
        </p:nvCxnSpPr>
        <p:spPr bwMode="auto">
          <a:xfrm flipV="1">
            <a:off x="1963460" y="1402690"/>
            <a:ext cx="1154113" cy="1331913"/>
          </a:xfrm>
          <a:prstGeom prst="straightConnector1">
            <a:avLst/>
          </a:prstGeom>
          <a:noFill/>
          <a:ln w="28575">
            <a:solidFill>
              <a:srgbClr val="FFCC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147"/>
          <p:cNvSpPr txBox="1">
            <a:spLocks noChangeArrowheads="1"/>
          </p:cNvSpPr>
          <p:nvPr/>
        </p:nvSpPr>
        <p:spPr bwMode="auto">
          <a:xfrm>
            <a:off x="1963460" y="2482190"/>
            <a:ext cx="373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" name="Text Box 148"/>
          <p:cNvSpPr txBox="1">
            <a:spLocks noChangeArrowheads="1"/>
          </p:cNvSpPr>
          <p:nvPr/>
        </p:nvSpPr>
        <p:spPr bwMode="auto">
          <a:xfrm>
            <a:off x="2755623" y="970890"/>
            <a:ext cx="409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" name="Text Box 149"/>
          <p:cNvSpPr txBox="1">
            <a:spLocks noChangeArrowheads="1"/>
          </p:cNvSpPr>
          <p:nvPr/>
        </p:nvSpPr>
        <p:spPr bwMode="auto">
          <a:xfrm>
            <a:off x="234673" y="1402690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8" name="Text Box 150"/>
          <p:cNvSpPr txBox="1">
            <a:spLocks noChangeArrowheads="1"/>
          </p:cNvSpPr>
          <p:nvPr/>
        </p:nvSpPr>
        <p:spPr bwMode="auto">
          <a:xfrm>
            <a:off x="234673" y="1958315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" name="Text Box 151"/>
          <p:cNvSpPr txBox="1">
            <a:spLocks noChangeArrowheads="1"/>
          </p:cNvSpPr>
          <p:nvPr/>
        </p:nvSpPr>
        <p:spPr bwMode="auto">
          <a:xfrm>
            <a:off x="955398" y="883577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" name="Text Box 152"/>
          <p:cNvSpPr txBox="1">
            <a:spLocks noChangeArrowheads="1"/>
          </p:cNvSpPr>
          <p:nvPr/>
        </p:nvSpPr>
        <p:spPr bwMode="auto">
          <a:xfrm>
            <a:off x="-52665" y="1761465"/>
            <a:ext cx="792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3V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" name="Text Box 153"/>
          <p:cNvSpPr txBox="1">
            <a:spLocks noChangeArrowheads="1"/>
          </p:cNvSpPr>
          <p:nvPr/>
        </p:nvSpPr>
        <p:spPr bwMode="auto">
          <a:xfrm>
            <a:off x="3331885" y="1407452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" name="Text Box 154"/>
          <p:cNvSpPr txBox="1">
            <a:spLocks noChangeArrowheads="1"/>
          </p:cNvSpPr>
          <p:nvPr/>
        </p:nvSpPr>
        <p:spPr bwMode="auto">
          <a:xfrm>
            <a:off x="3331885" y="1963077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3" name="Text Box 155"/>
          <p:cNvSpPr txBox="1">
            <a:spLocks noChangeArrowheads="1"/>
          </p:cNvSpPr>
          <p:nvPr/>
        </p:nvSpPr>
        <p:spPr bwMode="auto">
          <a:xfrm>
            <a:off x="3331885" y="1759877"/>
            <a:ext cx="719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2V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5" name="Text Box 157"/>
          <p:cNvSpPr txBox="1">
            <a:spLocks noChangeArrowheads="1"/>
          </p:cNvSpPr>
          <p:nvPr/>
        </p:nvSpPr>
        <p:spPr bwMode="auto">
          <a:xfrm>
            <a:off x="4124048" y="2194852"/>
            <a:ext cx="522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1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26" name="Rectangle 158" descr="斜纹布"/>
          <p:cNvSpPr>
            <a:spLocks noChangeArrowheads="1"/>
          </p:cNvSpPr>
          <p:nvPr/>
        </p:nvSpPr>
        <p:spPr bwMode="auto">
          <a:xfrm>
            <a:off x="882373" y="1402690"/>
            <a:ext cx="1081088" cy="1368425"/>
          </a:xfrm>
          <a:prstGeom prst="rect">
            <a:avLst/>
          </a:prstGeom>
          <a:noFill/>
          <a:ln w="28575" cap="sq" algn="ctr">
            <a:solidFill>
              <a:srgbClr val="FFCC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7" name="Rectangle 159" descr="斜纹布"/>
          <p:cNvSpPr>
            <a:spLocks noChangeArrowheads="1"/>
          </p:cNvSpPr>
          <p:nvPr/>
        </p:nvSpPr>
        <p:spPr bwMode="auto">
          <a:xfrm>
            <a:off x="3114398" y="1402690"/>
            <a:ext cx="1081088" cy="1368425"/>
          </a:xfrm>
          <a:prstGeom prst="rect">
            <a:avLst/>
          </a:prstGeom>
          <a:noFill/>
          <a:ln w="28575" cap="sq" algn="ctr">
            <a:solidFill>
              <a:srgbClr val="FFCC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8" name="Rectangle 160"/>
          <p:cNvSpPr>
            <a:spLocks noChangeArrowheads="1"/>
          </p:cNvSpPr>
          <p:nvPr/>
        </p:nvSpPr>
        <p:spPr bwMode="auto">
          <a:xfrm>
            <a:off x="3403323" y="1329665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9" name="Rectangle 161"/>
          <p:cNvSpPr>
            <a:spLocks noChangeArrowheads="1"/>
          </p:cNvSpPr>
          <p:nvPr/>
        </p:nvSpPr>
        <p:spPr bwMode="auto">
          <a:xfrm>
            <a:off x="1171298" y="2654974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0" name="Rectangle 162"/>
          <p:cNvSpPr>
            <a:spLocks noChangeArrowheads="1"/>
          </p:cNvSpPr>
          <p:nvPr/>
        </p:nvSpPr>
        <p:spPr bwMode="auto">
          <a:xfrm>
            <a:off x="1171298" y="1301343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1" name="Rectangle 163"/>
          <p:cNvSpPr>
            <a:spLocks noChangeArrowheads="1"/>
          </p:cNvSpPr>
          <p:nvPr/>
        </p:nvSpPr>
        <p:spPr bwMode="auto">
          <a:xfrm>
            <a:off x="4051023" y="1761465"/>
            <a:ext cx="201613" cy="504825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2" name="Rectangle 164"/>
          <p:cNvSpPr>
            <a:spLocks noChangeArrowheads="1"/>
          </p:cNvSpPr>
          <p:nvPr/>
        </p:nvSpPr>
        <p:spPr bwMode="auto">
          <a:xfrm>
            <a:off x="1851366" y="1761465"/>
            <a:ext cx="201613" cy="504825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3" name="Text Box 165"/>
          <p:cNvSpPr txBox="1">
            <a:spLocks noChangeArrowheads="1"/>
          </p:cNvSpPr>
          <p:nvPr/>
        </p:nvSpPr>
        <p:spPr bwMode="auto">
          <a:xfrm>
            <a:off x="1150660" y="1690027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4" name="Text Box 166"/>
          <p:cNvSpPr txBox="1">
            <a:spLocks noChangeArrowheads="1"/>
          </p:cNvSpPr>
          <p:nvPr/>
        </p:nvSpPr>
        <p:spPr bwMode="auto">
          <a:xfrm>
            <a:off x="4051023" y="1761465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5" name="Text Box 167"/>
          <p:cNvSpPr txBox="1">
            <a:spLocks noChangeArrowheads="1"/>
          </p:cNvSpPr>
          <p:nvPr/>
        </p:nvSpPr>
        <p:spPr bwMode="auto">
          <a:xfrm>
            <a:off x="3258860" y="897865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7" name="Rectangle 169"/>
          <p:cNvSpPr>
            <a:spLocks noChangeArrowheads="1"/>
          </p:cNvSpPr>
          <p:nvPr/>
        </p:nvSpPr>
        <p:spPr bwMode="auto">
          <a:xfrm rot="18632496">
            <a:off x="2230346" y="2044981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8" name="Text Box 170"/>
          <p:cNvSpPr txBox="1">
            <a:spLocks noChangeArrowheads="1"/>
          </p:cNvSpPr>
          <p:nvPr/>
        </p:nvSpPr>
        <p:spPr bwMode="auto">
          <a:xfrm>
            <a:off x="1818998" y="1675740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6" name="Text Box 168"/>
          <p:cNvSpPr txBox="1">
            <a:spLocks noChangeArrowheads="1"/>
          </p:cNvSpPr>
          <p:nvPr/>
        </p:nvSpPr>
        <p:spPr bwMode="auto">
          <a:xfrm>
            <a:off x="955398" y="2194852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39" name="Group 175"/>
          <p:cNvGrpSpPr/>
          <p:nvPr/>
        </p:nvGrpSpPr>
        <p:grpSpPr bwMode="auto">
          <a:xfrm>
            <a:off x="668060" y="2756827"/>
            <a:ext cx="3671888" cy="576262"/>
            <a:chOff x="1338" y="3067"/>
            <a:chExt cx="2313" cy="363"/>
          </a:xfrm>
        </p:grpSpPr>
        <p:sp>
          <p:nvSpPr>
            <p:cNvPr id="40" name="Line 171"/>
            <p:cNvSpPr>
              <a:spLocks noChangeShapeType="1"/>
            </p:cNvSpPr>
            <p:nvPr/>
          </p:nvSpPr>
          <p:spPr bwMode="auto">
            <a:xfrm>
              <a:off x="1474" y="3067"/>
              <a:ext cx="0" cy="363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172"/>
            <p:cNvSpPr>
              <a:spLocks noChangeShapeType="1"/>
            </p:cNvSpPr>
            <p:nvPr/>
          </p:nvSpPr>
          <p:spPr bwMode="auto">
            <a:xfrm flipH="1">
              <a:off x="1338" y="3430"/>
              <a:ext cx="227" cy="0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173"/>
            <p:cNvSpPr>
              <a:spLocks noChangeShapeType="1"/>
            </p:cNvSpPr>
            <p:nvPr/>
          </p:nvSpPr>
          <p:spPr bwMode="auto">
            <a:xfrm>
              <a:off x="3560" y="3067"/>
              <a:ext cx="0" cy="363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174"/>
            <p:cNvSpPr>
              <a:spLocks noChangeShapeType="1"/>
            </p:cNvSpPr>
            <p:nvPr/>
          </p:nvSpPr>
          <p:spPr bwMode="auto">
            <a:xfrm flipH="1">
              <a:off x="3424" y="3430"/>
              <a:ext cx="227" cy="0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4" name="Group 180"/>
          <p:cNvGrpSpPr/>
          <p:nvPr/>
        </p:nvGrpSpPr>
        <p:grpSpPr bwMode="auto">
          <a:xfrm>
            <a:off x="1892023" y="1101064"/>
            <a:ext cx="719137" cy="579438"/>
            <a:chOff x="2109" y="2024"/>
            <a:chExt cx="453" cy="365"/>
          </a:xfrm>
        </p:grpSpPr>
        <p:sp>
          <p:nvSpPr>
            <p:cNvPr id="45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Text Box 178"/>
            <p:cNvSpPr txBox="1">
              <a:spLocks noChangeArrowheads="1"/>
            </p:cNvSpPr>
            <p:nvPr/>
          </p:nvSpPr>
          <p:spPr bwMode="auto">
            <a:xfrm>
              <a:off x="2109" y="202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51" name="Text Box 178"/>
          <p:cNvSpPr txBox="1">
            <a:spLocks noChangeArrowheads="1"/>
          </p:cNvSpPr>
          <p:nvPr/>
        </p:nvSpPr>
        <p:spPr bwMode="auto">
          <a:xfrm>
            <a:off x="1136373" y="2852078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53" name="Group 180"/>
          <p:cNvGrpSpPr/>
          <p:nvPr/>
        </p:nvGrpSpPr>
        <p:grpSpPr bwMode="auto">
          <a:xfrm rot="16200000">
            <a:off x="1632178" y="2617819"/>
            <a:ext cx="896" cy="649288"/>
            <a:chOff x="2200" y="2160"/>
            <a:chExt cx="896" cy="409"/>
          </a:xfrm>
        </p:grpSpPr>
        <p:sp>
          <p:nvSpPr>
            <p:cNvPr id="54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Text Box 178"/>
            <p:cNvSpPr txBox="1">
              <a:spLocks noChangeArrowheads="1"/>
            </p:cNvSpPr>
            <p:nvPr/>
          </p:nvSpPr>
          <p:spPr bwMode="auto">
            <a:xfrm>
              <a:off x="2643" y="220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56" name="Text Box 178"/>
          <p:cNvSpPr txBox="1">
            <a:spLocks noChangeArrowheads="1"/>
          </p:cNvSpPr>
          <p:nvPr/>
        </p:nvSpPr>
        <p:spPr bwMode="auto">
          <a:xfrm rot="18369354">
            <a:off x="2306120" y="2309235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8" name="Text Box 105"/>
          <p:cNvSpPr txBox="1">
            <a:spLocks noChangeArrowheads="1"/>
          </p:cNvSpPr>
          <p:nvPr/>
        </p:nvSpPr>
        <p:spPr bwMode="auto">
          <a:xfrm>
            <a:off x="109918" y="3875557"/>
            <a:ext cx="4051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对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列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KCL: i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 i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3 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- i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 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 0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0" name="Text Box 105"/>
          <p:cNvSpPr txBox="1">
            <a:spLocks noChangeArrowheads="1"/>
          </p:cNvSpPr>
          <p:nvPr/>
        </p:nvSpPr>
        <p:spPr bwMode="auto">
          <a:xfrm>
            <a:off x="232180" y="5647733"/>
            <a:ext cx="31835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3 + U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CA 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1+1</a:t>
            </a:r>
            <a:r>
              <a:rPr kumimoji="1"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kumimoji="1" lang="en-US" altLang="zh-CN" sz="28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1" name="Text Box 153"/>
          <p:cNvSpPr txBox="1">
            <a:spLocks noChangeArrowheads="1"/>
          </p:cNvSpPr>
          <p:nvPr/>
        </p:nvSpPr>
        <p:spPr bwMode="auto">
          <a:xfrm>
            <a:off x="822048" y="852008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2" name="Text Box 153"/>
          <p:cNvSpPr txBox="1">
            <a:spLocks noChangeArrowheads="1"/>
          </p:cNvSpPr>
          <p:nvPr/>
        </p:nvSpPr>
        <p:spPr bwMode="auto">
          <a:xfrm>
            <a:off x="2030135" y="1439202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3" name="Text Box 153"/>
          <p:cNvSpPr txBox="1">
            <a:spLocks noChangeArrowheads="1"/>
          </p:cNvSpPr>
          <p:nvPr/>
        </p:nvSpPr>
        <p:spPr bwMode="auto">
          <a:xfrm>
            <a:off x="951608" y="2671216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4" name="Text Box 154"/>
          <p:cNvSpPr txBox="1">
            <a:spLocks noChangeArrowheads="1"/>
          </p:cNvSpPr>
          <p:nvPr/>
        </p:nvSpPr>
        <p:spPr bwMode="auto">
          <a:xfrm>
            <a:off x="1693586" y="2463580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5" name="Text Box 154"/>
          <p:cNvSpPr txBox="1">
            <a:spLocks noChangeArrowheads="1"/>
          </p:cNvSpPr>
          <p:nvPr/>
        </p:nvSpPr>
        <p:spPr bwMode="auto">
          <a:xfrm>
            <a:off x="1966106" y="1930980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6" name="Text Box 154"/>
          <p:cNvSpPr txBox="1">
            <a:spLocks noChangeArrowheads="1"/>
          </p:cNvSpPr>
          <p:nvPr/>
        </p:nvSpPr>
        <p:spPr bwMode="auto">
          <a:xfrm>
            <a:off x="1665804" y="672342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8" name="Text Box 105"/>
          <p:cNvSpPr txBox="1">
            <a:spLocks noChangeArrowheads="1"/>
          </p:cNvSpPr>
          <p:nvPr/>
        </p:nvSpPr>
        <p:spPr bwMode="auto">
          <a:xfrm>
            <a:off x="4992514" y="4086421"/>
            <a:ext cx="3998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=1.4V, U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=2V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1" lang="en-US" altLang="zh-CN" sz="28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918" y="4484502"/>
            <a:ext cx="405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i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+(U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-U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)/1= (U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-U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)/1</a:t>
            </a:r>
            <a:endParaRPr kumimoji="1" lang="en-US" altLang="zh-CN" sz="2800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7" name="Text Box 147"/>
          <p:cNvSpPr txBox="1">
            <a:spLocks noChangeArrowheads="1"/>
          </p:cNvSpPr>
          <p:nvPr/>
        </p:nvSpPr>
        <p:spPr bwMode="auto">
          <a:xfrm>
            <a:off x="445521" y="2488961"/>
            <a:ext cx="373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6352" y="5077505"/>
            <a:ext cx="3177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对左边回路列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KVL: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9" name="Arc 100"/>
          <p:cNvSpPr/>
          <p:nvPr/>
        </p:nvSpPr>
        <p:spPr bwMode="auto">
          <a:xfrm>
            <a:off x="1228760" y="1679499"/>
            <a:ext cx="499533" cy="792162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057775" y="5628708"/>
            <a:ext cx="3924299" cy="109568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方程是</a:t>
            </a:r>
            <a:r>
              <a:rPr kumimoji="1"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按电压参考方向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列写，</a:t>
            </a:r>
            <a:r>
              <a:rPr kumimoji="1"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与电压实际方向</a:t>
            </a:r>
            <a:r>
              <a:rPr kumimoji="1"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无关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dirty="0"/>
              <a:t>跟绕行电流关联的电压取正号，非关联的负号）</a:t>
            </a:r>
            <a:endParaRPr kumimoji="1" lang="zh-CN" altLang="en-US" sz="20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0" name="Text Box 105"/>
          <p:cNvSpPr txBox="1">
            <a:spLocks noChangeArrowheads="1"/>
          </p:cNvSpPr>
          <p:nvPr/>
        </p:nvSpPr>
        <p:spPr bwMode="auto">
          <a:xfrm>
            <a:off x="146984" y="6260409"/>
            <a:ext cx="31835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 + (U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 U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 2i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kumimoji="1" lang="en-US" altLang="zh-CN" sz="2800" baseline="-25000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" name="AutoShape 52"/>
          <p:cNvSpPr>
            <a:spLocks noChangeArrowheads="1"/>
          </p:cNvSpPr>
          <p:nvPr/>
        </p:nvSpPr>
        <p:spPr bwMode="auto">
          <a:xfrm>
            <a:off x="4189421" y="4413755"/>
            <a:ext cx="774700" cy="378283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008DEB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2" name="矩形 51"/>
          <p:cNvSpPr/>
          <p:nvPr/>
        </p:nvSpPr>
        <p:spPr>
          <a:xfrm>
            <a:off x="4992515" y="4774923"/>
            <a:ext cx="3985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 0.8A, i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=1A, i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 -0.6A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3" name="Text Box 153"/>
          <p:cNvSpPr txBox="1">
            <a:spLocks noChangeArrowheads="1"/>
          </p:cNvSpPr>
          <p:nvPr/>
        </p:nvSpPr>
        <p:spPr bwMode="auto">
          <a:xfrm>
            <a:off x="2056111" y="2688565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" name="Text Box 154"/>
          <p:cNvSpPr txBox="1">
            <a:spLocks noChangeArrowheads="1"/>
          </p:cNvSpPr>
          <p:nvPr/>
        </p:nvSpPr>
        <p:spPr bwMode="auto">
          <a:xfrm>
            <a:off x="3073519" y="808964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3372" y="131359"/>
            <a:ext cx="2493296" cy="2198720"/>
          </a:xfrm>
          <a:prstGeom prst="rect">
            <a:avLst/>
          </a:prstGeom>
          <a:ln w="31750">
            <a:solidFill>
              <a:srgbClr val="C00000"/>
            </a:solidFill>
            <a:prstDash val="sysDash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8" grpId="0"/>
      <p:bldP spid="7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33"/>
          <p:cNvSpPr>
            <a:spLocks noChangeShapeType="1"/>
          </p:cNvSpPr>
          <p:nvPr/>
        </p:nvSpPr>
        <p:spPr bwMode="auto">
          <a:xfrm flipV="1">
            <a:off x="2525078" y="2073443"/>
            <a:ext cx="431800" cy="503237"/>
          </a:xfrm>
          <a:prstGeom prst="line">
            <a:avLst/>
          </a:prstGeom>
          <a:noFill/>
          <a:ln w="38100" cap="sq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Oval 143"/>
          <p:cNvSpPr>
            <a:spLocks noChangeArrowheads="1"/>
          </p:cNvSpPr>
          <p:nvPr/>
        </p:nvSpPr>
        <p:spPr bwMode="auto">
          <a:xfrm>
            <a:off x="2998259" y="1680533"/>
            <a:ext cx="576263" cy="576263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04776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6" name="Oval 144"/>
          <p:cNvSpPr>
            <a:spLocks noChangeArrowheads="1"/>
          </p:cNvSpPr>
          <p:nvPr/>
        </p:nvSpPr>
        <p:spPr bwMode="auto">
          <a:xfrm>
            <a:off x="766234" y="1609095"/>
            <a:ext cx="576263" cy="576263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04776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7" name="Line 145"/>
          <p:cNvSpPr>
            <a:spLocks noChangeShapeType="1"/>
          </p:cNvSpPr>
          <p:nvPr/>
        </p:nvSpPr>
        <p:spPr bwMode="auto">
          <a:xfrm>
            <a:off x="4222222" y="2256795"/>
            <a:ext cx="0" cy="350838"/>
          </a:xfrm>
          <a:prstGeom prst="line">
            <a:avLst/>
          </a:prstGeom>
          <a:noFill/>
          <a:ln w="28575">
            <a:solidFill>
              <a:srgbClr val="00CC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8" name="AutoShape 146"/>
          <p:cNvCxnSpPr>
            <a:cxnSpLocks noChangeShapeType="1"/>
          </p:cNvCxnSpPr>
          <p:nvPr/>
        </p:nvCxnSpPr>
        <p:spPr bwMode="auto">
          <a:xfrm flipV="1">
            <a:off x="2134659" y="1321758"/>
            <a:ext cx="1154113" cy="1331913"/>
          </a:xfrm>
          <a:prstGeom prst="straightConnector1">
            <a:avLst/>
          </a:prstGeom>
          <a:noFill/>
          <a:ln w="28575">
            <a:solidFill>
              <a:srgbClr val="FFCC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147"/>
          <p:cNvSpPr txBox="1">
            <a:spLocks noChangeArrowheads="1"/>
          </p:cNvSpPr>
          <p:nvPr/>
        </p:nvSpPr>
        <p:spPr bwMode="auto">
          <a:xfrm>
            <a:off x="2134659" y="2401258"/>
            <a:ext cx="373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0" name="Text Box 148"/>
          <p:cNvSpPr txBox="1">
            <a:spLocks noChangeArrowheads="1"/>
          </p:cNvSpPr>
          <p:nvPr/>
        </p:nvSpPr>
        <p:spPr bwMode="auto">
          <a:xfrm>
            <a:off x="2926822" y="889958"/>
            <a:ext cx="409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Text Box 149"/>
          <p:cNvSpPr txBox="1">
            <a:spLocks noChangeArrowheads="1"/>
          </p:cNvSpPr>
          <p:nvPr/>
        </p:nvSpPr>
        <p:spPr bwMode="auto">
          <a:xfrm>
            <a:off x="405872" y="1321758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Text Box 150"/>
          <p:cNvSpPr txBox="1">
            <a:spLocks noChangeArrowheads="1"/>
          </p:cNvSpPr>
          <p:nvPr/>
        </p:nvSpPr>
        <p:spPr bwMode="auto">
          <a:xfrm>
            <a:off x="405872" y="1877383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Text Box 151"/>
          <p:cNvSpPr txBox="1">
            <a:spLocks noChangeArrowheads="1"/>
          </p:cNvSpPr>
          <p:nvPr/>
        </p:nvSpPr>
        <p:spPr bwMode="auto">
          <a:xfrm>
            <a:off x="1126597" y="802645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Text Box 152"/>
          <p:cNvSpPr txBox="1">
            <a:spLocks noChangeArrowheads="1"/>
          </p:cNvSpPr>
          <p:nvPr/>
        </p:nvSpPr>
        <p:spPr bwMode="auto">
          <a:xfrm>
            <a:off x="118534" y="1680533"/>
            <a:ext cx="792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3V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Text Box 153"/>
          <p:cNvSpPr txBox="1">
            <a:spLocks noChangeArrowheads="1"/>
          </p:cNvSpPr>
          <p:nvPr/>
        </p:nvSpPr>
        <p:spPr bwMode="auto">
          <a:xfrm>
            <a:off x="3503084" y="1326520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" name="Text Box 154"/>
          <p:cNvSpPr txBox="1">
            <a:spLocks noChangeArrowheads="1"/>
          </p:cNvSpPr>
          <p:nvPr/>
        </p:nvSpPr>
        <p:spPr bwMode="auto">
          <a:xfrm>
            <a:off x="3503084" y="1882145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" name="Text Box 155"/>
          <p:cNvSpPr txBox="1">
            <a:spLocks noChangeArrowheads="1"/>
          </p:cNvSpPr>
          <p:nvPr/>
        </p:nvSpPr>
        <p:spPr bwMode="auto">
          <a:xfrm>
            <a:off x="3503084" y="1678945"/>
            <a:ext cx="719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2V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" name="Text Box 157"/>
          <p:cNvSpPr txBox="1">
            <a:spLocks noChangeArrowheads="1"/>
          </p:cNvSpPr>
          <p:nvPr/>
        </p:nvSpPr>
        <p:spPr bwMode="auto">
          <a:xfrm>
            <a:off x="4295247" y="2113920"/>
            <a:ext cx="522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1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20" name="Rectangle 158" descr="斜纹布"/>
          <p:cNvSpPr>
            <a:spLocks noChangeArrowheads="1"/>
          </p:cNvSpPr>
          <p:nvPr/>
        </p:nvSpPr>
        <p:spPr bwMode="auto">
          <a:xfrm>
            <a:off x="1053572" y="1321758"/>
            <a:ext cx="1081088" cy="1368425"/>
          </a:xfrm>
          <a:prstGeom prst="rect">
            <a:avLst/>
          </a:prstGeom>
          <a:noFill/>
          <a:ln w="28575" cap="sq" algn="ctr">
            <a:solidFill>
              <a:srgbClr val="FFCC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1" name="Rectangle 159" descr="斜纹布"/>
          <p:cNvSpPr>
            <a:spLocks noChangeArrowheads="1"/>
          </p:cNvSpPr>
          <p:nvPr/>
        </p:nvSpPr>
        <p:spPr bwMode="auto">
          <a:xfrm>
            <a:off x="3285597" y="1321758"/>
            <a:ext cx="1081088" cy="1368425"/>
          </a:xfrm>
          <a:prstGeom prst="rect">
            <a:avLst/>
          </a:prstGeom>
          <a:noFill/>
          <a:ln w="28575" cap="sq" algn="ctr">
            <a:solidFill>
              <a:srgbClr val="FFCC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2" name="Rectangle 160"/>
          <p:cNvSpPr>
            <a:spLocks noChangeArrowheads="1"/>
          </p:cNvSpPr>
          <p:nvPr/>
        </p:nvSpPr>
        <p:spPr bwMode="auto">
          <a:xfrm>
            <a:off x="3574522" y="1248733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3" name="Rectangle 161"/>
          <p:cNvSpPr>
            <a:spLocks noChangeArrowheads="1"/>
          </p:cNvSpPr>
          <p:nvPr/>
        </p:nvSpPr>
        <p:spPr bwMode="auto">
          <a:xfrm>
            <a:off x="1342497" y="2545720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4" name="Rectangle 162"/>
          <p:cNvSpPr>
            <a:spLocks noChangeArrowheads="1"/>
          </p:cNvSpPr>
          <p:nvPr/>
        </p:nvSpPr>
        <p:spPr bwMode="auto">
          <a:xfrm>
            <a:off x="1342497" y="1248733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5" name="Rectangle 163"/>
          <p:cNvSpPr>
            <a:spLocks noChangeArrowheads="1"/>
          </p:cNvSpPr>
          <p:nvPr/>
        </p:nvSpPr>
        <p:spPr bwMode="auto">
          <a:xfrm>
            <a:off x="4222222" y="1680533"/>
            <a:ext cx="201613" cy="504825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6" name="Rectangle 164"/>
          <p:cNvSpPr>
            <a:spLocks noChangeArrowheads="1"/>
          </p:cNvSpPr>
          <p:nvPr/>
        </p:nvSpPr>
        <p:spPr bwMode="auto">
          <a:xfrm>
            <a:off x="1990197" y="1680533"/>
            <a:ext cx="201613" cy="504825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7" name="Text Box 165"/>
          <p:cNvSpPr txBox="1">
            <a:spLocks noChangeArrowheads="1"/>
          </p:cNvSpPr>
          <p:nvPr/>
        </p:nvSpPr>
        <p:spPr bwMode="auto">
          <a:xfrm>
            <a:off x="1321859" y="1609095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8" name="Text Box 166"/>
          <p:cNvSpPr txBox="1">
            <a:spLocks noChangeArrowheads="1"/>
          </p:cNvSpPr>
          <p:nvPr/>
        </p:nvSpPr>
        <p:spPr bwMode="auto">
          <a:xfrm>
            <a:off x="4222222" y="1680533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9" name="Text Box 167"/>
          <p:cNvSpPr txBox="1">
            <a:spLocks noChangeArrowheads="1"/>
          </p:cNvSpPr>
          <p:nvPr/>
        </p:nvSpPr>
        <p:spPr bwMode="auto">
          <a:xfrm>
            <a:off x="3430059" y="816933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0" name="Text Box 168"/>
          <p:cNvSpPr txBox="1">
            <a:spLocks noChangeArrowheads="1"/>
          </p:cNvSpPr>
          <p:nvPr/>
        </p:nvSpPr>
        <p:spPr bwMode="auto">
          <a:xfrm>
            <a:off x="1126597" y="2113920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1" name="Rectangle 169"/>
          <p:cNvSpPr>
            <a:spLocks noChangeArrowheads="1"/>
          </p:cNvSpPr>
          <p:nvPr/>
        </p:nvSpPr>
        <p:spPr bwMode="auto">
          <a:xfrm rot="18632496">
            <a:off x="2421997" y="1969457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2" name="Text Box 170"/>
          <p:cNvSpPr txBox="1">
            <a:spLocks noChangeArrowheads="1"/>
          </p:cNvSpPr>
          <p:nvPr/>
        </p:nvSpPr>
        <p:spPr bwMode="auto">
          <a:xfrm>
            <a:off x="1990197" y="1594808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1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33" name="Group 175"/>
          <p:cNvGrpSpPr/>
          <p:nvPr/>
        </p:nvGrpSpPr>
        <p:grpSpPr bwMode="auto">
          <a:xfrm>
            <a:off x="839259" y="2675895"/>
            <a:ext cx="3671888" cy="576262"/>
            <a:chOff x="1338" y="3067"/>
            <a:chExt cx="2313" cy="363"/>
          </a:xfrm>
        </p:grpSpPr>
        <p:sp>
          <p:nvSpPr>
            <p:cNvPr id="34" name="Line 171"/>
            <p:cNvSpPr>
              <a:spLocks noChangeShapeType="1"/>
            </p:cNvSpPr>
            <p:nvPr/>
          </p:nvSpPr>
          <p:spPr bwMode="auto">
            <a:xfrm>
              <a:off x="1474" y="3067"/>
              <a:ext cx="0" cy="363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172"/>
            <p:cNvSpPr>
              <a:spLocks noChangeShapeType="1"/>
            </p:cNvSpPr>
            <p:nvPr/>
          </p:nvSpPr>
          <p:spPr bwMode="auto">
            <a:xfrm flipH="1">
              <a:off x="1338" y="3430"/>
              <a:ext cx="227" cy="0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73"/>
            <p:cNvSpPr>
              <a:spLocks noChangeShapeType="1"/>
            </p:cNvSpPr>
            <p:nvPr/>
          </p:nvSpPr>
          <p:spPr bwMode="auto">
            <a:xfrm>
              <a:off x="3560" y="3067"/>
              <a:ext cx="0" cy="363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74"/>
            <p:cNvSpPr>
              <a:spLocks noChangeShapeType="1"/>
            </p:cNvSpPr>
            <p:nvPr/>
          </p:nvSpPr>
          <p:spPr bwMode="auto">
            <a:xfrm flipH="1">
              <a:off x="3424" y="3430"/>
              <a:ext cx="227" cy="0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" name="Group 180"/>
          <p:cNvGrpSpPr/>
          <p:nvPr/>
        </p:nvGrpSpPr>
        <p:grpSpPr bwMode="auto">
          <a:xfrm>
            <a:off x="2063222" y="1020132"/>
            <a:ext cx="719137" cy="579438"/>
            <a:chOff x="2109" y="2024"/>
            <a:chExt cx="453" cy="365"/>
          </a:xfrm>
        </p:grpSpPr>
        <p:sp>
          <p:nvSpPr>
            <p:cNvPr id="39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178"/>
            <p:cNvSpPr txBox="1">
              <a:spLocks noChangeArrowheads="1"/>
            </p:cNvSpPr>
            <p:nvPr/>
          </p:nvSpPr>
          <p:spPr bwMode="auto">
            <a:xfrm>
              <a:off x="2109" y="202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i="1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kumimoji="1" lang="en-US" altLang="zh-CN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41" name="Text Box 178"/>
          <p:cNvSpPr txBox="1">
            <a:spLocks noChangeArrowheads="1"/>
          </p:cNvSpPr>
          <p:nvPr/>
        </p:nvSpPr>
        <p:spPr bwMode="auto">
          <a:xfrm>
            <a:off x="1307572" y="2771146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42" name="Group 180"/>
          <p:cNvGrpSpPr/>
          <p:nvPr/>
        </p:nvGrpSpPr>
        <p:grpSpPr bwMode="auto">
          <a:xfrm rot="16200000">
            <a:off x="1803377" y="2536887"/>
            <a:ext cx="896" cy="649288"/>
            <a:chOff x="2200" y="2160"/>
            <a:chExt cx="896" cy="409"/>
          </a:xfrm>
        </p:grpSpPr>
        <p:sp>
          <p:nvSpPr>
            <p:cNvPr id="43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178"/>
            <p:cNvSpPr txBox="1">
              <a:spLocks noChangeArrowheads="1"/>
            </p:cNvSpPr>
            <p:nvPr/>
          </p:nvSpPr>
          <p:spPr bwMode="auto">
            <a:xfrm>
              <a:off x="2643" y="220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45" name="Text Box 178"/>
          <p:cNvSpPr txBox="1">
            <a:spLocks noChangeArrowheads="1"/>
          </p:cNvSpPr>
          <p:nvPr/>
        </p:nvSpPr>
        <p:spPr bwMode="auto">
          <a:xfrm rot="18369354">
            <a:off x="2477319" y="2228303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6" name="Text Box 153"/>
          <p:cNvSpPr txBox="1">
            <a:spLocks noChangeArrowheads="1"/>
          </p:cNvSpPr>
          <p:nvPr/>
        </p:nvSpPr>
        <p:spPr bwMode="auto">
          <a:xfrm>
            <a:off x="993247" y="771076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" name="Text Box 153"/>
          <p:cNvSpPr txBox="1">
            <a:spLocks noChangeArrowheads="1"/>
          </p:cNvSpPr>
          <p:nvPr/>
        </p:nvSpPr>
        <p:spPr bwMode="auto">
          <a:xfrm>
            <a:off x="2201334" y="1358270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8" name="Text Box 153"/>
          <p:cNvSpPr txBox="1">
            <a:spLocks noChangeArrowheads="1"/>
          </p:cNvSpPr>
          <p:nvPr/>
        </p:nvSpPr>
        <p:spPr bwMode="auto">
          <a:xfrm>
            <a:off x="1122807" y="2590284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9" name="Text Box 154"/>
          <p:cNvSpPr txBox="1">
            <a:spLocks noChangeArrowheads="1"/>
          </p:cNvSpPr>
          <p:nvPr/>
        </p:nvSpPr>
        <p:spPr bwMode="auto">
          <a:xfrm>
            <a:off x="1864785" y="2382648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0" name="Text Box 154"/>
          <p:cNvSpPr txBox="1">
            <a:spLocks noChangeArrowheads="1"/>
          </p:cNvSpPr>
          <p:nvPr/>
        </p:nvSpPr>
        <p:spPr bwMode="auto">
          <a:xfrm>
            <a:off x="2137305" y="1850048"/>
            <a:ext cx="29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_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3" name="Text Box 105"/>
          <p:cNvSpPr txBox="1">
            <a:spLocks noChangeArrowheads="1"/>
          </p:cNvSpPr>
          <p:nvPr/>
        </p:nvSpPr>
        <p:spPr bwMode="auto">
          <a:xfrm>
            <a:off x="5455710" y="1203023"/>
            <a:ext cx="2840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=1.4V, U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=2V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1" lang="en-US" altLang="zh-CN" sz="28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650471" y="1817047"/>
            <a:ext cx="264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 0.8A, i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=1A, 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6" name="Rectangle 135"/>
          <p:cNvSpPr>
            <a:spLocks noChangeArrowheads="1"/>
          </p:cNvSpPr>
          <p:nvPr/>
        </p:nvSpPr>
        <p:spPr bwMode="auto">
          <a:xfrm>
            <a:off x="3328005" y="4159845"/>
            <a:ext cx="477838" cy="9763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7" name="Line 136"/>
          <p:cNvSpPr>
            <a:spLocks noChangeShapeType="1"/>
          </p:cNvSpPr>
          <p:nvPr/>
        </p:nvSpPr>
        <p:spPr bwMode="auto">
          <a:xfrm>
            <a:off x="1910367" y="4731345"/>
            <a:ext cx="1417638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2" name="Rectangle 141"/>
          <p:cNvSpPr>
            <a:spLocks noChangeArrowheads="1"/>
          </p:cNvSpPr>
          <p:nvPr/>
        </p:nvSpPr>
        <p:spPr bwMode="auto">
          <a:xfrm>
            <a:off x="1435705" y="4159845"/>
            <a:ext cx="498475" cy="9763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64" name="Line 171"/>
          <p:cNvSpPr>
            <a:spLocks noChangeShapeType="1"/>
          </p:cNvSpPr>
          <p:nvPr/>
        </p:nvSpPr>
        <p:spPr bwMode="auto">
          <a:xfrm>
            <a:off x="1435705" y="5136158"/>
            <a:ext cx="0" cy="576262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172"/>
          <p:cNvSpPr>
            <a:spLocks noChangeShapeType="1"/>
          </p:cNvSpPr>
          <p:nvPr/>
        </p:nvSpPr>
        <p:spPr bwMode="auto">
          <a:xfrm flipH="1">
            <a:off x="1219805" y="5712420"/>
            <a:ext cx="360363" cy="0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Line 173"/>
          <p:cNvSpPr>
            <a:spLocks noChangeShapeType="1"/>
          </p:cNvSpPr>
          <p:nvPr/>
        </p:nvSpPr>
        <p:spPr bwMode="auto">
          <a:xfrm>
            <a:off x="3801768" y="5136158"/>
            <a:ext cx="0" cy="576262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Line 174"/>
          <p:cNvSpPr>
            <a:spLocks noChangeShapeType="1"/>
          </p:cNvSpPr>
          <p:nvPr/>
        </p:nvSpPr>
        <p:spPr bwMode="auto">
          <a:xfrm flipH="1">
            <a:off x="3585868" y="5712420"/>
            <a:ext cx="360363" cy="0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Rectangle 169"/>
          <p:cNvSpPr>
            <a:spLocks noChangeArrowheads="1"/>
          </p:cNvSpPr>
          <p:nvPr/>
        </p:nvSpPr>
        <p:spPr bwMode="auto">
          <a:xfrm>
            <a:off x="2367567" y="4627842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69" name="Text Box 147"/>
          <p:cNvSpPr txBox="1">
            <a:spLocks noChangeArrowheads="1"/>
          </p:cNvSpPr>
          <p:nvPr/>
        </p:nvSpPr>
        <p:spPr bwMode="auto">
          <a:xfrm>
            <a:off x="1941589" y="4237357"/>
            <a:ext cx="373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0" name="Text Box 148"/>
          <p:cNvSpPr txBox="1">
            <a:spLocks noChangeArrowheads="1"/>
          </p:cNvSpPr>
          <p:nvPr/>
        </p:nvSpPr>
        <p:spPr bwMode="auto">
          <a:xfrm>
            <a:off x="2949416" y="4233529"/>
            <a:ext cx="409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" name="AutoShape 52"/>
          <p:cNvSpPr>
            <a:spLocks noChangeArrowheads="1"/>
          </p:cNvSpPr>
          <p:nvPr/>
        </p:nvSpPr>
        <p:spPr bwMode="auto">
          <a:xfrm rot="5400000">
            <a:off x="2145077" y="3155138"/>
            <a:ext cx="922503" cy="503239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008DEB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72" name="Group 180"/>
          <p:cNvGrpSpPr/>
          <p:nvPr/>
        </p:nvGrpSpPr>
        <p:grpSpPr bwMode="auto">
          <a:xfrm rot="16200000">
            <a:off x="2743338" y="4144584"/>
            <a:ext cx="896" cy="649288"/>
            <a:chOff x="2200" y="2160"/>
            <a:chExt cx="896" cy="409"/>
          </a:xfrm>
        </p:grpSpPr>
        <p:sp>
          <p:nvSpPr>
            <p:cNvPr id="73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Text Box 178"/>
            <p:cNvSpPr txBox="1">
              <a:spLocks noChangeArrowheads="1"/>
            </p:cNvSpPr>
            <p:nvPr/>
          </p:nvSpPr>
          <p:spPr bwMode="auto">
            <a:xfrm>
              <a:off x="2643" y="220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5" name="Text Box 178"/>
          <p:cNvSpPr txBox="1">
            <a:spLocks noChangeArrowheads="1"/>
          </p:cNvSpPr>
          <p:nvPr/>
        </p:nvSpPr>
        <p:spPr bwMode="auto">
          <a:xfrm>
            <a:off x="2291486" y="3837591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0" name="左中括号 79"/>
          <p:cNvSpPr/>
          <p:nvPr/>
        </p:nvSpPr>
        <p:spPr>
          <a:xfrm rot="16200000">
            <a:off x="2183081" y="4986641"/>
            <a:ext cx="834344" cy="2329091"/>
          </a:xfrm>
          <a:prstGeom prst="leftBracket">
            <a:avLst/>
          </a:prstGeom>
          <a:ln w="28575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 Box 147"/>
          <p:cNvSpPr txBox="1">
            <a:spLocks noChangeArrowheads="1"/>
          </p:cNvSpPr>
          <p:nvPr/>
        </p:nvSpPr>
        <p:spPr bwMode="auto">
          <a:xfrm>
            <a:off x="1890483" y="5960375"/>
            <a:ext cx="1470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99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ground</a:t>
            </a:r>
            <a:endParaRPr kumimoji="1" lang="en-US" altLang="zh-CN" sz="2800" dirty="0">
              <a:solidFill>
                <a:srgbClr val="FF99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82" name="Group 180"/>
          <p:cNvGrpSpPr/>
          <p:nvPr/>
        </p:nvGrpSpPr>
        <p:grpSpPr bwMode="auto">
          <a:xfrm>
            <a:off x="3886200" y="5866337"/>
            <a:ext cx="896" cy="649288"/>
            <a:chOff x="2200" y="2160"/>
            <a:chExt cx="896" cy="409"/>
          </a:xfrm>
        </p:grpSpPr>
        <p:sp>
          <p:nvSpPr>
            <p:cNvPr id="83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Text Box 178"/>
            <p:cNvSpPr txBox="1">
              <a:spLocks noChangeArrowheads="1"/>
            </p:cNvSpPr>
            <p:nvPr/>
          </p:nvSpPr>
          <p:spPr bwMode="auto">
            <a:xfrm>
              <a:off x="2643" y="220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85" name="Group 180"/>
          <p:cNvGrpSpPr/>
          <p:nvPr/>
        </p:nvGrpSpPr>
        <p:grpSpPr bwMode="auto">
          <a:xfrm rot="10549927">
            <a:off x="1298428" y="5611543"/>
            <a:ext cx="896" cy="649288"/>
            <a:chOff x="2200" y="2160"/>
            <a:chExt cx="896" cy="409"/>
          </a:xfrm>
        </p:grpSpPr>
        <p:sp>
          <p:nvSpPr>
            <p:cNvPr id="86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Text Box 178"/>
            <p:cNvSpPr txBox="1">
              <a:spLocks noChangeArrowheads="1"/>
            </p:cNvSpPr>
            <p:nvPr/>
          </p:nvSpPr>
          <p:spPr bwMode="auto">
            <a:xfrm>
              <a:off x="2643" y="220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88" name="Text Box 178"/>
          <p:cNvSpPr txBox="1">
            <a:spLocks noChangeArrowheads="1"/>
          </p:cNvSpPr>
          <p:nvPr/>
        </p:nvSpPr>
        <p:spPr bwMode="auto">
          <a:xfrm>
            <a:off x="3718191" y="5680503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9" name="Text Box 178"/>
          <p:cNvSpPr txBox="1">
            <a:spLocks noChangeArrowheads="1"/>
          </p:cNvSpPr>
          <p:nvPr/>
        </p:nvSpPr>
        <p:spPr bwMode="auto">
          <a:xfrm>
            <a:off x="735033" y="5771030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1" name="Text Box 147"/>
          <p:cNvSpPr txBox="1">
            <a:spLocks noChangeArrowheads="1"/>
          </p:cNvSpPr>
          <p:nvPr/>
        </p:nvSpPr>
        <p:spPr bwMode="auto">
          <a:xfrm>
            <a:off x="673400" y="2417133"/>
            <a:ext cx="373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2" name="Text Box 147"/>
          <p:cNvSpPr txBox="1">
            <a:spLocks noChangeArrowheads="1"/>
          </p:cNvSpPr>
          <p:nvPr/>
        </p:nvSpPr>
        <p:spPr bwMode="auto">
          <a:xfrm>
            <a:off x="725772" y="5175768"/>
            <a:ext cx="7376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99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D1</a:t>
            </a:r>
            <a:endParaRPr kumimoji="1" lang="en-US" altLang="zh-CN" sz="2800" dirty="0">
              <a:solidFill>
                <a:srgbClr val="FF99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3" name="Text Box 147"/>
          <p:cNvSpPr txBox="1">
            <a:spLocks noChangeArrowheads="1"/>
          </p:cNvSpPr>
          <p:nvPr/>
        </p:nvSpPr>
        <p:spPr bwMode="auto">
          <a:xfrm>
            <a:off x="3764799" y="5150817"/>
            <a:ext cx="7376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99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D2</a:t>
            </a:r>
            <a:endParaRPr kumimoji="1" lang="en-US" altLang="zh-CN" sz="2800" dirty="0">
              <a:solidFill>
                <a:srgbClr val="FF99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4" name="Text Box 105"/>
          <p:cNvSpPr txBox="1">
            <a:spLocks noChangeArrowheads="1"/>
          </p:cNvSpPr>
          <p:nvPr/>
        </p:nvSpPr>
        <p:spPr bwMode="auto">
          <a:xfrm>
            <a:off x="5450422" y="3710309"/>
            <a:ext cx="2840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D1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 U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D2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= 0</a:t>
            </a:r>
            <a:endParaRPr kumimoji="1" lang="en-US" altLang="zh-CN" sz="28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025171" y="2394438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-0.6A</a:t>
            </a:r>
            <a:endParaRPr kumimoji="1" lang="en-US" altLang="zh-CN" sz="2800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24192" y="4396002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-0.6A</a:t>
            </a:r>
            <a:endParaRPr kumimoji="1" lang="en-US" altLang="zh-CN" sz="2800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41986" name="Picture 2" descr="Image result for Wh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3" y="5250384"/>
            <a:ext cx="2163448" cy="143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9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5"/>
          <p:cNvSpPr>
            <a:spLocks noChangeArrowheads="1"/>
          </p:cNvSpPr>
          <p:nvPr/>
        </p:nvSpPr>
        <p:spPr bwMode="auto">
          <a:xfrm>
            <a:off x="3040932" y="1144331"/>
            <a:ext cx="477838" cy="9763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3" name="Line 136"/>
          <p:cNvSpPr>
            <a:spLocks noChangeShapeType="1"/>
          </p:cNvSpPr>
          <p:nvPr/>
        </p:nvSpPr>
        <p:spPr bwMode="auto">
          <a:xfrm>
            <a:off x="1623294" y="1715831"/>
            <a:ext cx="1417638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" name="Rectangle 141"/>
          <p:cNvSpPr>
            <a:spLocks noChangeArrowheads="1"/>
          </p:cNvSpPr>
          <p:nvPr/>
        </p:nvSpPr>
        <p:spPr bwMode="auto">
          <a:xfrm>
            <a:off x="1148632" y="1144331"/>
            <a:ext cx="498475" cy="9763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Line 171"/>
          <p:cNvSpPr>
            <a:spLocks noChangeShapeType="1"/>
          </p:cNvSpPr>
          <p:nvPr/>
        </p:nvSpPr>
        <p:spPr bwMode="auto">
          <a:xfrm>
            <a:off x="1148632" y="2120644"/>
            <a:ext cx="0" cy="576262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172"/>
          <p:cNvSpPr>
            <a:spLocks noChangeShapeType="1"/>
          </p:cNvSpPr>
          <p:nvPr/>
        </p:nvSpPr>
        <p:spPr bwMode="auto">
          <a:xfrm flipH="1">
            <a:off x="932732" y="2696906"/>
            <a:ext cx="360363" cy="0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173"/>
          <p:cNvSpPr>
            <a:spLocks noChangeShapeType="1"/>
          </p:cNvSpPr>
          <p:nvPr/>
        </p:nvSpPr>
        <p:spPr bwMode="auto">
          <a:xfrm>
            <a:off x="3514695" y="2120644"/>
            <a:ext cx="0" cy="576262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174"/>
          <p:cNvSpPr>
            <a:spLocks noChangeShapeType="1"/>
          </p:cNvSpPr>
          <p:nvPr/>
        </p:nvSpPr>
        <p:spPr bwMode="auto">
          <a:xfrm flipH="1">
            <a:off x="3298795" y="2696906"/>
            <a:ext cx="360363" cy="0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169"/>
          <p:cNvSpPr>
            <a:spLocks noChangeArrowheads="1"/>
          </p:cNvSpPr>
          <p:nvPr/>
        </p:nvSpPr>
        <p:spPr bwMode="auto">
          <a:xfrm>
            <a:off x="2080494" y="1612328"/>
            <a:ext cx="503238" cy="2159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0" name="Text Box 147"/>
          <p:cNvSpPr txBox="1">
            <a:spLocks noChangeArrowheads="1"/>
          </p:cNvSpPr>
          <p:nvPr/>
        </p:nvSpPr>
        <p:spPr bwMode="auto">
          <a:xfrm>
            <a:off x="1654516" y="1221843"/>
            <a:ext cx="373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Text Box 148"/>
          <p:cNvSpPr txBox="1">
            <a:spLocks noChangeArrowheads="1"/>
          </p:cNvSpPr>
          <p:nvPr/>
        </p:nvSpPr>
        <p:spPr bwMode="auto">
          <a:xfrm>
            <a:off x="2662343" y="1218015"/>
            <a:ext cx="409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kumimoji="1"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2" name="Group 180"/>
          <p:cNvGrpSpPr/>
          <p:nvPr/>
        </p:nvGrpSpPr>
        <p:grpSpPr bwMode="auto">
          <a:xfrm rot="16200000">
            <a:off x="2456265" y="1129070"/>
            <a:ext cx="896" cy="649288"/>
            <a:chOff x="2200" y="2160"/>
            <a:chExt cx="896" cy="409"/>
          </a:xfrm>
        </p:grpSpPr>
        <p:sp>
          <p:nvSpPr>
            <p:cNvPr id="13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Text Box 178"/>
            <p:cNvSpPr txBox="1">
              <a:spLocks noChangeArrowheads="1"/>
            </p:cNvSpPr>
            <p:nvPr/>
          </p:nvSpPr>
          <p:spPr bwMode="auto">
            <a:xfrm>
              <a:off x="2643" y="220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5" name="Text Box 178"/>
          <p:cNvSpPr txBox="1">
            <a:spLocks noChangeArrowheads="1"/>
          </p:cNvSpPr>
          <p:nvPr/>
        </p:nvSpPr>
        <p:spPr bwMode="auto">
          <a:xfrm>
            <a:off x="2004413" y="822077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" name="左中括号 15"/>
          <p:cNvSpPr/>
          <p:nvPr/>
        </p:nvSpPr>
        <p:spPr>
          <a:xfrm rot="16200000">
            <a:off x="1896008" y="1971127"/>
            <a:ext cx="834344" cy="2329091"/>
          </a:xfrm>
          <a:prstGeom prst="leftBracket">
            <a:avLst/>
          </a:prstGeom>
          <a:ln w="28575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147"/>
          <p:cNvSpPr txBox="1">
            <a:spLocks noChangeArrowheads="1"/>
          </p:cNvSpPr>
          <p:nvPr/>
        </p:nvSpPr>
        <p:spPr bwMode="auto">
          <a:xfrm>
            <a:off x="1603410" y="2944861"/>
            <a:ext cx="1470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99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ground</a:t>
            </a:r>
            <a:endParaRPr kumimoji="1" lang="en-US" altLang="zh-CN" sz="2800" dirty="0">
              <a:solidFill>
                <a:srgbClr val="FF99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8" name="Group 180"/>
          <p:cNvGrpSpPr/>
          <p:nvPr/>
        </p:nvGrpSpPr>
        <p:grpSpPr bwMode="auto">
          <a:xfrm>
            <a:off x="3599127" y="2850823"/>
            <a:ext cx="896" cy="649288"/>
            <a:chOff x="2200" y="2160"/>
            <a:chExt cx="896" cy="409"/>
          </a:xfrm>
        </p:grpSpPr>
        <p:sp>
          <p:nvSpPr>
            <p:cNvPr id="19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178"/>
            <p:cNvSpPr txBox="1">
              <a:spLocks noChangeArrowheads="1"/>
            </p:cNvSpPr>
            <p:nvPr/>
          </p:nvSpPr>
          <p:spPr bwMode="auto">
            <a:xfrm>
              <a:off x="2643" y="220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21" name="Group 180"/>
          <p:cNvGrpSpPr/>
          <p:nvPr/>
        </p:nvGrpSpPr>
        <p:grpSpPr bwMode="auto">
          <a:xfrm rot="10549927">
            <a:off x="1011355" y="2596029"/>
            <a:ext cx="896" cy="649288"/>
            <a:chOff x="2200" y="2160"/>
            <a:chExt cx="896" cy="409"/>
          </a:xfrm>
        </p:grpSpPr>
        <p:sp>
          <p:nvSpPr>
            <p:cNvPr id="22" name="Line 176"/>
            <p:cNvSpPr>
              <a:spLocks noChangeShapeType="1"/>
            </p:cNvSpPr>
            <p:nvPr/>
          </p:nvSpPr>
          <p:spPr bwMode="auto">
            <a:xfrm>
              <a:off x="2200" y="2160"/>
              <a:ext cx="0" cy="227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Text Box 178"/>
            <p:cNvSpPr txBox="1">
              <a:spLocks noChangeArrowheads="1"/>
            </p:cNvSpPr>
            <p:nvPr/>
          </p:nvSpPr>
          <p:spPr bwMode="auto">
            <a:xfrm>
              <a:off x="2643" y="2204"/>
              <a:ext cx="4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24" name="Text Box 178"/>
          <p:cNvSpPr txBox="1">
            <a:spLocks noChangeArrowheads="1"/>
          </p:cNvSpPr>
          <p:nvPr/>
        </p:nvSpPr>
        <p:spPr bwMode="auto">
          <a:xfrm>
            <a:off x="3431118" y="2664989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5" name="Text Box 178"/>
          <p:cNvSpPr txBox="1">
            <a:spLocks noChangeArrowheads="1"/>
          </p:cNvSpPr>
          <p:nvPr/>
        </p:nvSpPr>
        <p:spPr bwMode="auto">
          <a:xfrm>
            <a:off x="447960" y="2755516"/>
            <a:ext cx="719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kumimoji="1"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6" name="Text Box 147"/>
          <p:cNvSpPr txBox="1">
            <a:spLocks noChangeArrowheads="1"/>
          </p:cNvSpPr>
          <p:nvPr/>
        </p:nvSpPr>
        <p:spPr bwMode="auto">
          <a:xfrm>
            <a:off x="438699" y="2160254"/>
            <a:ext cx="7376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99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D1</a:t>
            </a:r>
            <a:endParaRPr kumimoji="1" lang="en-US" altLang="zh-CN" sz="2800" dirty="0">
              <a:solidFill>
                <a:srgbClr val="FF99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7" name="Text Box 147"/>
          <p:cNvSpPr txBox="1">
            <a:spLocks noChangeArrowheads="1"/>
          </p:cNvSpPr>
          <p:nvPr/>
        </p:nvSpPr>
        <p:spPr bwMode="auto">
          <a:xfrm>
            <a:off x="3477726" y="2135303"/>
            <a:ext cx="7376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99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D2</a:t>
            </a:r>
            <a:endParaRPr kumimoji="1" lang="en-US" altLang="zh-CN" sz="2800" dirty="0">
              <a:solidFill>
                <a:srgbClr val="FF99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8" name="Text Box 105"/>
          <p:cNvSpPr txBox="1">
            <a:spLocks noChangeArrowheads="1"/>
          </p:cNvSpPr>
          <p:nvPr/>
        </p:nvSpPr>
        <p:spPr bwMode="auto">
          <a:xfrm>
            <a:off x="5163349" y="694795"/>
            <a:ext cx="2840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D1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 U</a:t>
            </a:r>
            <a:r>
              <a:rPr kumimoji="1"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D2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= 0</a:t>
            </a:r>
            <a:endParaRPr kumimoji="1" lang="en-US" altLang="zh-CN" sz="28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37119" y="1380488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800" baseline="-250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-0.6A</a:t>
            </a:r>
            <a:endParaRPr kumimoji="1" lang="en-US" altLang="zh-CN" sz="2800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21803" y="5060255"/>
            <a:ext cx="8244936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b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两个节点没有电位</a:t>
            </a:r>
            <a:r>
              <a:rPr kumimoji="1" lang="zh-CN" altLang="en-US" sz="2400" b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两个节点没有电位差，接上</a:t>
            </a:r>
            <a:r>
              <a:rPr kumimoji="1" lang="zh-CN" altLang="en-US" sz="2400" b="1" dirty="0">
                <a:ea typeface="楷体_GB2312" pitchFamily="49" charset="-122"/>
                <a:sym typeface="Symbol" panose="05050102010706020507" pitchFamily="18" charset="2"/>
              </a:rPr>
              <a:t>理想导线</a:t>
            </a:r>
            <a:r>
              <a:rPr kumimoji="1" lang="zh-CN" altLang="en-US" sz="2400" b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kumimoji="1" lang="zh-CN" altLang="en-US" sz="2400" b="1" dirty="0">
                <a:solidFill>
                  <a:srgbClr val="FF0000"/>
                </a:solidFill>
                <a:ea typeface="楷体_GB2312" pitchFamily="49" charset="-122"/>
                <a:sym typeface="Symbol" panose="05050102010706020507" pitchFamily="18" charset="2"/>
              </a:rPr>
              <a:t>不符合欧姆定律</a:t>
            </a:r>
            <a:r>
              <a:rPr kumimoji="1" lang="zh-CN" altLang="en-US" sz="2400" b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，是可能有电流的</a:t>
            </a:r>
            <a:endParaRPr kumimoji="1" lang="en-US" altLang="zh-CN" sz="2400" b="1" dirty="0">
              <a:solidFill>
                <a:srgbClr val="FFFF00"/>
              </a:solidFill>
              <a:ea typeface="楷体_GB2312" pitchFamily="49" charset="-122"/>
              <a:sym typeface="Symbol" panose="05050102010706020507" pitchFamily="18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b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差，接上不为零的电阻，此时符合欧姆定律，流过该电阻的电流为</a:t>
            </a:r>
            <a:r>
              <a:rPr kumimoji="1" lang="en-US" altLang="zh-CN" sz="2400" b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2400" b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en-US" altLang="zh-CN" sz="2400" b="1" dirty="0">
              <a:solidFill>
                <a:srgbClr val="FFFF00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34" name="Group 129"/>
          <p:cNvGrpSpPr/>
          <p:nvPr/>
        </p:nvGrpSpPr>
        <p:grpSpPr bwMode="auto">
          <a:xfrm>
            <a:off x="-49667" y="4149029"/>
            <a:ext cx="1671870" cy="850900"/>
            <a:chOff x="385" y="3022"/>
            <a:chExt cx="1023" cy="536"/>
          </a:xfrm>
        </p:grpSpPr>
        <p:pic>
          <p:nvPicPr>
            <p:cNvPr id="35" name="Picture 130" descr="12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131"/>
            <p:cNvSpPr txBox="1">
              <a:spLocks noChangeArrowheads="1"/>
            </p:cNvSpPr>
            <p:nvPr/>
          </p:nvSpPr>
          <p:spPr bwMode="auto">
            <a:xfrm>
              <a:off x="793" y="3125"/>
              <a:ext cx="61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结论</a:t>
              </a:r>
              <a:endParaRPr kumimoji="1" lang="zh-CN" altLang="en-US" dirty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pic>
        <p:nvPicPr>
          <p:cNvPr id="43012" name="Picture 4" descr="Image result for 明白了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"/>
          <a:stretch>
            <a:fillRect/>
          </a:stretch>
        </p:blipFill>
        <p:spPr bwMode="auto">
          <a:xfrm>
            <a:off x="5343118" y="2333497"/>
            <a:ext cx="2476656" cy="22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977" name="Object 25"/>
          <p:cNvGraphicFramePr>
            <a:graphicFrameLocks noChangeAspect="1"/>
          </p:cNvGraphicFramePr>
          <p:nvPr/>
        </p:nvGraphicFramePr>
        <p:xfrm>
          <a:off x="1407319" y="5962119"/>
          <a:ext cx="25923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44" name="公式" r:id="rId1" imgW="1080770" imgH="166370" progId="Equation.3">
                  <p:embed/>
                </p:oleObj>
              </mc:Choice>
              <mc:Fallback>
                <p:oleObj name="公式" r:id="rId1" imgW="1080770" imgH="16637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7319" y="5962119"/>
                        <a:ext cx="259238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54009" name="Object 57"/>
              <p:cNvSpPr txBox="1"/>
              <p:nvPr/>
            </p:nvSpPr>
            <p:spPr bwMode="auto">
              <a:xfrm>
                <a:off x="5656263" y="5851260"/>
                <a:ext cx="2995877" cy="56620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3600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54009" name="Object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6263" y="5851260"/>
                <a:ext cx="2995877" cy="566207"/>
              </a:xfrm>
              <a:prstGeom prst="rect">
                <a:avLst/>
              </a:prstGeom>
              <a:blipFill rotWithShape="1">
                <a:blip r:embed="rId3"/>
                <a:stretch>
                  <a:fillRect l="-11" t="-65" r="9" b="-193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010" name="Oval 58" descr="斜纹布"/>
          <p:cNvSpPr>
            <a:spLocks noChangeArrowheads="1"/>
          </p:cNvSpPr>
          <p:nvPr/>
        </p:nvSpPr>
        <p:spPr bwMode="auto">
          <a:xfrm>
            <a:off x="1119188" y="2182813"/>
            <a:ext cx="3168650" cy="3068637"/>
          </a:xfrm>
          <a:prstGeom prst="ellipse">
            <a:avLst/>
          </a:prstGeom>
          <a:noFill/>
          <a:ln w="28575" algn="ctr">
            <a:solidFill>
              <a:srgbClr val="FF33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4" name="Group 241"/>
          <p:cNvGrpSpPr/>
          <p:nvPr/>
        </p:nvGrpSpPr>
        <p:grpSpPr bwMode="auto">
          <a:xfrm>
            <a:off x="5153025" y="2084388"/>
            <a:ext cx="3679825" cy="2376487"/>
            <a:chOff x="3243" y="527"/>
            <a:chExt cx="2318" cy="1497"/>
          </a:xfrm>
        </p:grpSpPr>
        <p:graphicFrame>
          <p:nvGraphicFramePr>
            <p:cNvPr id="63528" name="Object 150"/>
            <p:cNvGraphicFramePr>
              <a:graphicFrameLocks noChangeAspect="1"/>
            </p:cNvGraphicFramePr>
            <p:nvPr/>
          </p:nvGraphicFramePr>
          <p:xfrm>
            <a:off x="5239" y="1298"/>
            <a:ext cx="322" cy="6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45" name="公式" r:id="rId4" imgW="201930" imgH="451485" progId="Equation.3">
                    <p:embed/>
                  </p:oleObj>
                </mc:Choice>
                <mc:Fallback>
                  <p:oleObj name="公式" r:id="rId4" imgW="201930" imgH="451485" progId="Equation.3">
                    <p:embed/>
                    <p:pic>
                      <p:nvPicPr>
                        <p:cNvPr id="0" name="Object 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" y="1298"/>
                          <a:ext cx="322" cy="6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29" name="Object 151"/>
            <p:cNvGraphicFramePr>
              <a:graphicFrameLocks noChangeAspect="1"/>
            </p:cNvGraphicFramePr>
            <p:nvPr/>
          </p:nvGraphicFramePr>
          <p:xfrm>
            <a:off x="4241" y="1298"/>
            <a:ext cx="772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46" name="公式" r:id="rId6" imgW="469265" imgH="95250" progId="Equation.3">
                    <p:embed/>
                  </p:oleObj>
                </mc:Choice>
                <mc:Fallback>
                  <p:oleObj name="公式" r:id="rId6" imgW="469265" imgH="95250" progId="Equation.3">
                    <p:embed/>
                    <p:pic>
                      <p:nvPicPr>
                        <p:cNvPr id="0" name="Object 1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1298"/>
                          <a:ext cx="772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30" name="Object 152"/>
            <p:cNvGraphicFramePr>
              <a:graphicFrameLocks noChangeAspect="1"/>
            </p:cNvGraphicFramePr>
            <p:nvPr/>
          </p:nvGraphicFramePr>
          <p:xfrm>
            <a:off x="4376" y="1524"/>
            <a:ext cx="50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47" name="公式" r:id="rId8" imgW="308610" imgH="130810" progId="Equation.3">
                    <p:embed/>
                  </p:oleObj>
                </mc:Choice>
                <mc:Fallback>
                  <p:oleObj name="公式" r:id="rId8" imgW="308610" imgH="130810" progId="Equation.3">
                    <p:embed/>
                    <p:pic>
                      <p:nvPicPr>
                        <p:cNvPr id="0" name="Object 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6" y="1524"/>
                          <a:ext cx="507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31" name="Object 153"/>
            <p:cNvGraphicFramePr>
              <a:graphicFrameLocks noChangeAspect="1"/>
            </p:cNvGraphicFramePr>
            <p:nvPr/>
          </p:nvGraphicFramePr>
          <p:xfrm>
            <a:off x="4196" y="573"/>
            <a:ext cx="390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48" name="公式" r:id="rId10" imgW="273050" imgH="451485" progId="Equation.3">
                    <p:embed/>
                  </p:oleObj>
                </mc:Choice>
                <mc:Fallback>
                  <p:oleObj name="公式" r:id="rId10" imgW="273050" imgH="451485" progId="Equation.3">
                    <p:embed/>
                    <p:pic>
                      <p:nvPicPr>
                        <p:cNvPr id="0" name="Object 1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6" y="573"/>
                          <a:ext cx="390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32" name="Rectangle 154" descr="斜纹布"/>
            <p:cNvSpPr>
              <a:spLocks noChangeArrowheads="1"/>
            </p:cNvSpPr>
            <p:nvPr/>
          </p:nvSpPr>
          <p:spPr bwMode="auto">
            <a:xfrm>
              <a:off x="3697" y="527"/>
              <a:ext cx="1406" cy="1497"/>
            </a:xfrm>
            <a:prstGeom prst="rect">
              <a:avLst/>
            </a:prstGeom>
            <a:noFill/>
            <a:ln w="28575" cap="sq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33" name="Line 155"/>
            <p:cNvSpPr>
              <a:spLocks noChangeShapeType="1"/>
            </p:cNvSpPr>
            <p:nvPr/>
          </p:nvSpPr>
          <p:spPr bwMode="auto">
            <a:xfrm>
              <a:off x="4150" y="527"/>
              <a:ext cx="0" cy="1497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3534" name="Group 156"/>
            <p:cNvGrpSpPr/>
            <p:nvPr/>
          </p:nvGrpSpPr>
          <p:grpSpPr bwMode="auto">
            <a:xfrm>
              <a:off x="4150" y="1253"/>
              <a:ext cx="277" cy="82"/>
              <a:chOff x="2200" y="3385"/>
              <a:chExt cx="453" cy="90"/>
            </a:xfrm>
          </p:grpSpPr>
          <p:sp>
            <p:nvSpPr>
              <p:cNvPr id="63544" name="Oval 157"/>
              <p:cNvSpPr>
                <a:spLocks noChangeArrowheads="1"/>
              </p:cNvSpPr>
              <p:nvPr/>
            </p:nvSpPr>
            <p:spPr bwMode="auto">
              <a:xfrm>
                <a:off x="2562" y="3385"/>
                <a:ext cx="91" cy="90"/>
              </a:xfrm>
              <a:prstGeom prst="ellipse">
                <a:avLst/>
              </a:prstGeom>
              <a:noFill/>
              <a:ln w="28575" cap="sq" algn="ctr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63545" name="Line 158"/>
              <p:cNvSpPr>
                <a:spLocks noChangeShapeType="1"/>
              </p:cNvSpPr>
              <p:nvPr/>
            </p:nvSpPr>
            <p:spPr bwMode="auto">
              <a:xfrm>
                <a:off x="2200" y="3430"/>
                <a:ext cx="362" cy="0"/>
              </a:xfrm>
              <a:prstGeom prst="line">
                <a:avLst/>
              </a:prstGeom>
              <a:noFill/>
              <a:ln w="28575" cap="sq">
                <a:solidFill>
                  <a:srgbClr val="FFCC00"/>
                </a:solidFill>
                <a:round/>
                <a:head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3535" name="Group 159"/>
            <p:cNvGrpSpPr/>
            <p:nvPr/>
          </p:nvGrpSpPr>
          <p:grpSpPr bwMode="auto">
            <a:xfrm rot="10800000">
              <a:off x="4787" y="1253"/>
              <a:ext cx="316" cy="82"/>
              <a:chOff x="2200" y="3385"/>
              <a:chExt cx="453" cy="90"/>
            </a:xfrm>
          </p:grpSpPr>
          <p:sp>
            <p:nvSpPr>
              <p:cNvPr id="63542" name="Oval 160"/>
              <p:cNvSpPr>
                <a:spLocks noChangeArrowheads="1"/>
              </p:cNvSpPr>
              <p:nvPr/>
            </p:nvSpPr>
            <p:spPr bwMode="auto">
              <a:xfrm>
                <a:off x="2562" y="3385"/>
                <a:ext cx="91" cy="90"/>
              </a:xfrm>
              <a:prstGeom prst="ellipse">
                <a:avLst/>
              </a:prstGeom>
              <a:noFill/>
              <a:ln w="28575" cap="sq" algn="ctr">
                <a:solidFill>
                  <a:srgbClr val="FFCC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63543" name="Line 161"/>
              <p:cNvSpPr>
                <a:spLocks noChangeShapeType="1"/>
              </p:cNvSpPr>
              <p:nvPr/>
            </p:nvSpPr>
            <p:spPr bwMode="auto">
              <a:xfrm>
                <a:off x="2200" y="3430"/>
                <a:ext cx="362" cy="0"/>
              </a:xfrm>
              <a:prstGeom prst="line">
                <a:avLst/>
              </a:prstGeom>
              <a:noFill/>
              <a:ln w="28575" cap="sq">
                <a:solidFill>
                  <a:srgbClr val="FFCC00"/>
                </a:solidFill>
                <a:round/>
                <a:head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3536" name="Object 162"/>
            <p:cNvGraphicFramePr>
              <a:graphicFrameLocks noChangeAspect="1"/>
            </p:cNvGraphicFramePr>
            <p:nvPr/>
          </p:nvGraphicFramePr>
          <p:xfrm>
            <a:off x="3243" y="981"/>
            <a:ext cx="389" cy="6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49" name="公式" r:id="rId12" imgW="290830" imgH="451485" progId="Equation.3">
                    <p:embed/>
                  </p:oleObj>
                </mc:Choice>
                <mc:Fallback>
                  <p:oleObj name="公式" r:id="rId12" imgW="290830" imgH="451485" progId="Equation.3">
                    <p:embed/>
                    <p:pic>
                      <p:nvPicPr>
                        <p:cNvPr id="0" name="Object 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981"/>
                          <a:ext cx="389" cy="6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37" name="Rectangle 164"/>
            <p:cNvSpPr>
              <a:spLocks noChangeArrowheads="1"/>
            </p:cNvSpPr>
            <p:nvPr/>
          </p:nvSpPr>
          <p:spPr bwMode="auto">
            <a:xfrm>
              <a:off x="4084" y="1525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38" name="Rectangle 165"/>
            <p:cNvSpPr>
              <a:spLocks noChangeArrowheads="1"/>
            </p:cNvSpPr>
            <p:nvPr/>
          </p:nvSpPr>
          <p:spPr bwMode="auto">
            <a:xfrm>
              <a:off x="5040" y="709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39" name="Rectangle 166"/>
            <p:cNvSpPr>
              <a:spLocks noChangeArrowheads="1"/>
            </p:cNvSpPr>
            <p:nvPr/>
          </p:nvSpPr>
          <p:spPr bwMode="auto">
            <a:xfrm>
              <a:off x="4060" y="754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40" name="Rectangle 167"/>
            <p:cNvSpPr>
              <a:spLocks noChangeArrowheads="1"/>
            </p:cNvSpPr>
            <p:nvPr/>
          </p:nvSpPr>
          <p:spPr bwMode="auto">
            <a:xfrm>
              <a:off x="3633" y="111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41" name="Rectangle 168"/>
            <p:cNvSpPr>
              <a:spLocks noChangeArrowheads="1"/>
            </p:cNvSpPr>
            <p:nvPr/>
          </p:nvSpPr>
          <p:spPr bwMode="auto">
            <a:xfrm>
              <a:off x="5043" y="1525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7" name="Group 177"/>
          <p:cNvGrpSpPr/>
          <p:nvPr/>
        </p:nvGrpSpPr>
        <p:grpSpPr bwMode="auto">
          <a:xfrm>
            <a:off x="6088063" y="2371725"/>
            <a:ext cx="1800225" cy="1871663"/>
            <a:chOff x="3833" y="663"/>
            <a:chExt cx="1134" cy="1179"/>
          </a:xfrm>
        </p:grpSpPr>
        <p:sp>
          <p:nvSpPr>
            <p:cNvPr id="63523" name="Line 172"/>
            <p:cNvSpPr>
              <a:spLocks noChangeShapeType="1"/>
            </p:cNvSpPr>
            <p:nvPr/>
          </p:nvSpPr>
          <p:spPr bwMode="auto">
            <a:xfrm>
              <a:off x="3833" y="663"/>
              <a:ext cx="0" cy="907"/>
            </a:xfrm>
            <a:prstGeom prst="line">
              <a:avLst/>
            </a:prstGeom>
            <a:noFill/>
            <a:ln w="28575" cap="sq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4" name="Line 173"/>
            <p:cNvSpPr>
              <a:spLocks noChangeShapeType="1"/>
            </p:cNvSpPr>
            <p:nvPr/>
          </p:nvSpPr>
          <p:spPr bwMode="auto">
            <a:xfrm>
              <a:off x="4014" y="1162"/>
              <a:ext cx="953" cy="0"/>
            </a:xfrm>
            <a:prstGeom prst="line">
              <a:avLst/>
            </a:prstGeom>
            <a:noFill/>
            <a:ln w="28575" cap="sq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5" name="Line 174"/>
            <p:cNvSpPr>
              <a:spLocks noChangeShapeType="1"/>
            </p:cNvSpPr>
            <p:nvPr/>
          </p:nvSpPr>
          <p:spPr bwMode="auto">
            <a:xfrm>
              <a:off x="4014" y="663"/>
              <a:ext cx="0" cy="499"/>
            </a:xfrm>
            <a:prstGeom prst="line">
              <a:avLst/>
            </a:prstGeom>
            <a:noFill/>
            <a:ln w="28575" cap="sq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6" name="Line 175"/>
            <p:cNvSpPr>
              <a:spLocks noChangeShapeType="1"/>
            </p:cNvSpPr>
            <p:nvPr/>
          </p:nvSpPr>
          <p:spPr bwMode="auto">
            <a:xfrm>
              <a:off x="4967" y="1162"/>
              <a:ext cx="0" cy="680"/>
            </a:xfrm>
            <a:prstGeom prst="line">
              <a:avLst/>
            </a:prstGeom>
            <a:noFill/>
            <a:ln w="28575" cap="sq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7" name="Line 176"/>
            <p:cNvSpPr>
              <a:spLocks noChangeShapeType="1"/>
            </p:cNvSpPr>
            <p:nvPr/>
          </p:nvSpPr>
          <p:spPr bwMode="auto">
            <a:xfrm>
              <a:off x="3833" y="663"/>
              <a:ext cx="181" cy="0"/>
            </a:xfrm>
            <a:prstGeom prst="line">
              <a:avLst/>
            </a:prstGeom>
            <a:noFill/>
            <a:ln w="28575" cap="sq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4179" name="Text Box 227" descr="斜纹布"/>
          <p:cNvSpPr txBox="1">
            <a:spLocks noChangeArrowheads="1"/>
          </p:cNvSpPr>
          <p:nvPr/>
        </p:nvSpPr>
        <p:spPr bwMode="auto">
          <a:xfrm>
            <a:off x="319089" y="1197772"/>
            <a:ext cx="923925" cy="5794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例</a:t>
            </a:r>
            <a:r>
              <a:rPr kumimoji="1" lang="en-US" altLang="zh-CN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1</a:t>
            </a:r>
            <a:endParaRPr kumimoji="1" lang="en-US" altLang="zh-CN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8" name="Group 238"/>
          <p:cNvGrpSpPr/>
          <p:nvPr/>
        </p:nvGrpSpPr>
        <p:grpSpPr bwMode="auto">
          <a:xfrm>
            <a:off x="687388" y="2519365"/>
            <a:ext cx="3975100" cy="2365382"/>
            <a:chOff x="702" y="694"/>
            <a:chExt cx="2504" cy="1490"/>
          </a:xfrm>
        </p:grpSpPr>
        <p:sp>
          <p:nvSpPr>
            <p:cNvPr id="63502" name="Rectangle 216" descr="斜纹布"/>
            <p:cNvSpPr>
              <a:spLocks noChangeArrowheads="1"/>
            </p:cNvSpPr>
            <p:nvPr/>
          </p:nvSpPr>
          <p:spPr bwMode="auto">
            <a:xfrm>
              <a:off x="1383" y="754"/>
              <a:ext cx="1204" cy="1366"/>
            </a:xfrm>
            <a:prstGeom prst="rect">
              <a:avLst/>
            </a:prstGeom>
            <a:noFill/>
            <a:ln w="28575" cap="sq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03" name="Line 217"/>
            <p:cNvSpPr>
              <a:spLocks noChangeShapeType="1"/>
            </p:cNvSpPr>
            <p:nvPr/>
          </p:nvSpPr>
          <p:spPr bwMode="auto">
            <a:xfrm>
              <a:off x="1383" y="1571"/>
              <a:ext cx="1196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4" name="Line 218"/>
            <p:cNvSpPr>
              <a:spLocks noChangeShapeType="1"/>
            </p:cNvSpPr>
            <p:nvPr/>
          </p:nvSpPr>
          <p:spPr bwMode="auto">
            <a:xfrm>
              <a:off x="748" y="754"/>
              <a:ext cx="623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5" name="Line 219"/>
            <p:cNvSpPr>
              <a:spLocks noChangeShapeType="1"/>
            </p:cNvSpPr>
            <p:nvPr/>
          </p:nvSpPr>
          <p:spPr bwMode="auto">
            <a:xfrm>
              <a:off x="703" y="2115"/>
              <a:ext cx="665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6" name="Line 220"/>
            <p:cNvSpPr>
              <a:spLocks noChangeShapeType="1"/>
            </p:cNvSpPr>
            <p:nvPr/>
          </p:nvSpPr>
          <p:spPr bwMode="auto">
            <a:xfrm>
              <a:off x="748" y="2024"/>
              <a:ext cx="333" cy="0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3507" name="Object 221"/>
            <p:cNvGraphicFramePr>
              <a:graphicFrameLocks noChangeAspect="1"/>
            </p:cNvGraphicFramePr>
            <p:nvPr/>
          </p:nvGraphicFramePr>
          <p:xfrm>
            <a:off x="793" y="890"/>
            <a:ext cx="292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50" name="公式" r:id="rId14" imgW="189865" imgH="130810" progId="Equation.3">
                    <p:embed/>
                  </p:oleObj>
                </mc:Choice>
                <mc:Fallback>
                  <p:oleObj name="公式" r:id="rId14" imgW="189865" imgH="130810" progId="Equation.3">
                    <p:embed/>
                    <p:pic>
                      <p:nvPicPr>
                        <p:cNvPr id="0" name="Object 2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890"/>
                          <a:ext cx="292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8" name="Object 222"/>
            <p:cNvGraphicFramePr>
              <a:graphicFrameLocks noChangeAspect="1"/>
            </p:cNvGraphicFramePr>
            <p:nvPr/>
          </p:nvGraphicFramePr>
          <p:xfrm>
            <a:off x="702" y="1752"/>
            <a:ext cx="49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51" name="公式" r:id="rId16" imgW="332740" imgH="118745" progId="Equation.3">
                    <p:embed/>
                  </p:oleObj>
                </mc:Choice>
                <mc:Fallback>
                  <p:oleObj name="公式" r:id="rId16" imgW="332740" imgH="118745" progId="Equation.3">
                    <p:embed/>
                    <p:pic>
                      <p:nvPicPr>
                        <p:cNvPr id="0" name="Object 2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" y="1752"/>
                          <a:ext cx="49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9" name="Object 223"/>
            <p:cNvGraphicFramePr>
              <a:graphicFrameLocks noChangeAspect="1"/>
            </p:cNvGraphicFramePr>
            <p:nvPr/>
          </p:nvGraphicFramePr>
          <p:xfrm>
            <a:off x="2689" y="1152"/>
            <a:ext cx="517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52" name="公式" r:id="rId18" imgW="273050" imgH="130810" progId="Equation.3">
                    <p:embed/>
                  </p:oleObj>
                </mc:Choice>
                <mc:Fallback>
                  <p:oleObj name="公式" r:id="rId18" imgW="273050" imgH="130810" progId="Equation.3">
                    <p:embed/>
                    <p:pic>
                      <p:nvPicPr>
                        <p:cNvPr id="0" name="Object 2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9" y="1152"/>
                          <a:ext cx="517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10" name="Object 224"/>
            <p:cNvGraphicFramePr>
              <a:graphicFrameLocks noChangeAspect="1"/>
            </p:cNvGraphicFramePr>
            <p:nvPr/>
          </p:nvGraphicFramePr>
          <p:xfrm>
            <a:off x="1836" y="1253"/>
            <a:ext cx="321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53" name="公式" r:id="rId20" imgW="201930" imgH="130810" progId="Equation.3">
                    <p:embed/>
                  </p:oleObj>
                </mc:Choice>
                <mc:Fallback>
                  <p:oleObj name="公式" r:id="rId20" imgW="201930" imgH="130810" progId="Equation.3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1253"/>
                          <a:ext cx="321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11" name="Object 225"/>
            <p:cNvGraphicFramePr>
              <a:graphicFrameLocks noChangeAspect="1"/>
            </p:cNvGraphicFramePr>
            <p:nvPr/>
          </p:nvGraphicFramePr>
          <p:xfrm>
            <a:off x="2244" y="1072"/>
            <a:ext cx="257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54" name="公式" r:id="rId22" imgW="184150" imgH="118745" progId="Equation.3">
                    <p:embed/>
                  </p:oleObj>
                </mc:Choice>
                <mc:Fallback>
                  <p:oleObj name="公式" r:id="rId22" imgW="184150" imgH="118745" progId="Equation.3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4" y="1072"/>
                          <a:ext cx="257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12" name="Object 226"/>
            <p:cNvGraphicFramePr>
              <a:graphicFrameLocks noChangeAspect="1"/>
            </p:cNvGraphicFramePr>
            <p:nvPr/>
          </p:nvGraphicFramePr>
          <p:xfrm>
            <a:off x="1791" y="1797"/>
            <a:ext cx="322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55" name="公式" r:id="rId24" imgW="201930" imgH="118745" progId="Equation.3">
                    <p:embed/>
                  </p:oleObj>
                </mc:Choice>
                <mc:Fallback>
                  <p:oleObj name="公式" r:id="rId24" imgW="201930" imgH="118745" progId="Equation.3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1797"/>
                          <a:ext cx="322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13" name="Line 228"/>
            <p:cNvSpPr>
              <a:spLocks noChangeShapeType="1"/>
            </p:cNvSpPr>
            <p:nvPr/>
          </p:nvSpPr>
          <p:spPr bwMode="auto">
            <a:xfrm>
              <a:off x="2607" y="1571"/>
              <a:ext cx="499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4" name="Rectangle 229"/>
            <p:cNvSpPr>
              <a:spLocks noChangeArrowheads="1"/>
            </p:cNvSpPr>
            <p:nvPr/>
          </p:nvSpPr>
          <p:spPr bwMode="auto">
            <a:xfrm>
              <a:off x="1836" y="2048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15" name="Rectangle 230"/>
            <p:cNvSpPr>
              <a:spLocks noChangeArrowheads="1"/>
            </p:cNvSpPr>
            <p:nvPr/>
          </p:nvSpPr>
          <p:spPr bwMode="auto">
            <a:xfrm>
              <a:off x="1836" y="1501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16" name="Rectangle 231"/>
            <p:cNvSpPr>
              <a:spLocks noChangeArrowheads="1"/>
            </p:cNvSpPr>
            <p:nvPr/>
          </p:nvSpPr>
          <p:spPr bwMode="auto">
            <a:xfrm>
              <a:off x="1836" y="694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17" name="Rectangle 232"/>
            <p:cNvSpPr>
              <a:spLocks noChangeArrowheads="1"/>
            </p:cNvSpPr>
            <p:nvPr/>
          </p:nvSpPr>
          <p:spPr bwMode="auto">
            <a:xfrm>
              <a:off x="1310" y="981"/>
              <a:ext cx="136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3518" name="Rectangle 233"/>
            <p:cNvSpPr>
              <a:spLocks noChangeArrowheads="1"/>
            </p:cNvSpPr>
            <p:nvPr/>
          </p:nvSpPr>
          <p:spPr bwMode="auto">
            <a:xfrm>
              <a:off x="2517" y="981"/>
              <a:ext cx="136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63519" name="Object 234"/>
            <p:cNvGraphicFramePr>
              <a:graphicFrameLocks noChangeAspect="1"/>
            </p:cNvGraphicFramePr>
            <p:nvPr/>
          </p:nvGraphicFramePr>
          <p:xfrm>
            <a:off x="1473" y="1026"/>
            <a:ext cx="307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56" name="公式" r:id="rId26" imgW="189865" imgH="130810" progId="Equation.3">
                    <p:embed/>
                  </p:oleObj>
                </mc:Choice>
                <mc:Fallback>
                  <p:oleObj name="公式" r:id="rId26" imgW="189865" imgH="130810" progId="Equation.3">
                    <p:embed/>
                    <p:pic>
                      <p:nvPicPr>
                        <p:cNvPr id="0" name="Object 2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3" y="1026"/>
                          <a:ext cx="307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20" name="Object 235"/>
            <p:cNvGraphicFramePr>
              <a:graphicFrameLocks noChangeAspect="1"/>
            </p:cNvGraphicFramePr>
            <p:nvPr/>
          </p:nvGraphicFramePr>
          <p:xfrm>
            <a:off x="1836" y="845"/>
            <a:ext cx="307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57" name="公式" r:id="rId28" imgW="189865" imgH="130810" progId="Equation.3">
                    <p:embed/>
                  </p:oleObj>
                </mc:Choice>
                <mc:Fallback>
                  <p:oleObj name="公式" r:id="rId28" imgW="189865" imgH="130810" progId="Equation.3">
                    <p:embed/>
                    <p:pic>
                      <p:nvPicPr>
                        <p:cNvPr id="0" name="Object 2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845"/>
                          <a:ext cx="307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21" name="Line 236"/>
            <p:cNvSpPr>
              <a:spLocks noChangeShapeType="1"/>
            </p:cNvSpPr>
            <p:nvPr/>
          </p:nvSpPr>
          <p:spPr bwMode="auto">
            <a:xfrm>
              <a:off x="793" y="845"/>
              <a:ext cx="333" cy="0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2" name="Line 237"/>
            <p:cNvSpPr>
              <a:spLocks noChangeShapeType="1"/>
            </p:cNvSpPr>
            <p:nvPr/>
          </p:nvSpPr>
          <p:spPr bwMode="auto">
            <a:xfrm>
              <a:off x="2653" y="1525"/>
              <a:ext cx="333" cy="0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4191" name="Text Box 239"/>
          <p:cNvSpPr txBox="1">
            <a:spLocks noChangeArrowheads="1"/>
          </p:cNvSpPr>
          <p:nvPr/>
        </p:nvSpPr>
        <p:spPr bwMode="auto">
          <a:xfrm>
            <a:off x="1254126" y="1254922"/>
            <a:ext cx="1728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求电流 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endParaRPr kumimoji="1" lang="en-US" altLang="zh-CN" sz="2800" b="1" i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54192" name="Text Box 240"/>
          <p:cNvSpPr txBox="1">
            <a:spLocks noChangeArrowheads="1"/>
          </p:cNvSpPr>
          <p:nvPr/>
        </p:nvSpPr>
        <p:spPr bwMode="auto">
          <a:xfrm>
            <a:off x="687388" y="5108575"/>
            <a:ext cx="647700" cy="519113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解</a:t>
            </a:r>
            <a:endParaRPr kumimoji="1" lang="zh-CN" altLang="en-US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54194" name="Text Box 242" descr="斜纹布"/>
          <p:cNvSpPr txBox="1">
            <a:spLocks noChangeArrowheads="1"/>
          </p:cNvSpPr>
          <p:nvPr/>
        </p:nvSpPr>
        <p:spPr bwMode="auto">
          <a:xfrm>
            <a:off x="4722019" y="1254922"/>
            <a:ext cx="923925" cy="5794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2</a:t>
            </a:r>
            <a:endParaRPr kumimoji="1" lang="en-US" altLang="zh-CN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54195" name="Text Box 243"/>
          <p:cNvSpPr txBox="1">
            <a:spLocks noChangeArrowheads="1"/>
          </p:cNvSpPr>
          <p:nvPr/>
        </p:nvSpPr>
        <p:spPr bwMode="auto">
          <a:xfrm>
            <a:off x="5008563" y="4964113"/>
            <a:ext cx="647700" cy="519112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解</a:t>
            </a:r>
            <a:endParaRPr kumimoji="1" lang="zh-CN" altLang="en-US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54196" name="Text Box 244"/>
          <p:cNvSpPr txBox="1">
            <a:spLocks noChangeArrowheads="1"/>
          </p:cNvSpPr>
          <p:nvPr/>
        </p:nvSpPr>
        <p:spPr bwMode="auto">
          <a:xfrm>
            <a:off x="5872956" y="1305193"/>
            <a:ext cx="1728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求电压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endParaRPr kumimoji="1" lang="en-US" altLang="zh-CN" sz="2800" b="1" i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11351" y="528772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广义的闭合面</a:t>
            </a:r>
            <a:endParaRPr kumimoji="1" lang="en-US" altLang="zh-CN" sz="2000" b="1" dirty="0">
              <a:solidFill>
                <a:srgbClr val="FFFF00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963095" y="5287722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无闭合面：假想回路</a:t>
            </a:r>
            <a:endParaRPr kumimoji="1" lang="en-US" altLang="zh-CN" sz="2000" b="1" dirty="0">
              <a:solidFill>
                <a:srgbClr val="FFFF00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00741" name="Object 5"/>
              <p:cNvSpPr txBox="1"/>
              <p:nvPr/>
            </p:nvSpPr>
            <p:spPr bwMode="auto">
              <a:xfrm>
                <a:off x="5003800" y="5275263"/>
                <a:ext cx="3532188" cy="5738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074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3800" y="5275263"/>
                <a:ext cx="3532188" cy="573884"/>
              </a:xfrm>
              <a:prstGeom prst="rect">
                <a:avLst/>
              </a:prstGeom>
              <a:blipFill rotWithShape="1">
                <a:blip r:embed="rId1"/>
                <a:stretch>
                  <a:fillRect t="-55" r="9" b="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1"/>
          <p:cNvGrpSpPr/>
          <p:nvPr/>
        </p:nvGrpSpPr>
        <p:grpSpPr bwMode="auto">
          <a:xfrm>
            <a:off x="957263" y="1516064"/>
            <a:ext cx="3303587" cy="1738313"/>
            <a:chOff x="839" y="568"/>
            <a:chExt cx="2081" cy="1095"/>
          </a:xfrm>
        </p:grpSpPr>
        <p:sp>
          <p:nvSpPr>
            <p:cNvPr id="64547" name="Oval 40"/>
            <p:cNvSpPr>
              <a:spLocks noChangeArrowheads="1"/>
            </p:cNvSpPr>
            <p:nvPr/>
          </p:nvSpPr>
          <p:spPr bwMode="auto">
            <a:xfrm>
              <a:off x="1927" y="89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4548" name="Line 41"/>
            <p:cNvSpPr>
              <a:spLocks noChangeShapeType="1"/>
            </p:cNvSpPr>
            <p:nvPr/>
          </p:nvSpPr>
          <p:spPr bwMode="auto">
            <a:xfrm>
              <a:off x="930" y="1071"/>
              <a:ext cx="1860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49" name="Oval 42" descr="斜纹布"/>
            <p:cNvSpPr>
              <a:spLocks noChangeArrowheads="1"/>
            </p:cNvSpPr>
            <p:nvPr/>
          </p:nvSpPr>
          <p:spPr bwMode="auto">
            <a:xfrm>
              <a:off x="839" y="1026"/>
              <a:ext cx="91" cy="90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4550" name="Oval 43" descr="斜纹布"/>
            <p:cNvSpPr>
              <a:spLocks noChangeArrowheads="1"/>
            </p:cNvSpPr>
            <p:nvPr/>
          </p:nvSpPr>
          <p:spPr bwMode="auto">
            <a:xfrm>
              <a:off x="2789" y="1026"/>
              <a:ext cx="91" cy="90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4551" name="Text Box 44" descr="斜纹布"/>
            <p:cNvSpPr txBox="1">
              <a:spLocks noChangeArrowheads="1"/>
            </p:cNvSpPr>
            <p:nvPr/>
          </p:nvSpPr>
          <p:spPr bwMode="auto">
            <a:xfrm>
              <a:off x="2291" y="708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4552" name="Text Box 45" descr="斜纹布"/>
            <p:cNvSpPr txBox="1">
              <a:spLocks noChangeArrowheads="1"/>
            </p:cNvSpPr>
            <p:nvPr/>
          </p:nvSpPr>
          <p:spPr bwMode="auto">
            <a:xfrm>
              <a:off x="862" y="1336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4553" name="Text Box 46" descr="斜纹布"/>
            <p:cNvSpPr txBox="1">
              <a:spLocks noChangeArrowheads="1"/>
            </p:cNvSpPr>
            <p:nvPr/>
          </p:nvSpPr>
          <p:spPr bwMode="auto">
            <a:xfrm>
              <a:off x="2648" y="1295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4554" name="Text Box 47" descr="斜纹布"/>
            <p:cNvSpPr txBox="1">
              <a:spLocks noChangeArrowheads="1"/>
            </p:cNvSpPr>
            <p:nvPr/>
          </p:nvSpPr>
          <p:spPr bwMode="auto">
            <a:xfrm>
              <a:off x="1724" y="691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4555" name="Text Box 48" descr="斜纹布"/>
            <p:cNvSpPr txBox="1">
              <a:spLocks noChangeArrowheads="1"/>
            </p:cNvSpPr>
            <p:nvPr/>
          </p:nvSpPr>
          <p:spPr bwMode="auto">
            <a:xfrm>
              <a:off x="1928" y="618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4V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4556" name="Text Box 49" descr="斜纹布"/>
            <p:cNvSpPr txBox="1">
              <a:spLocks noChangeArrowheads="1"/>
            </p:cNvSpPr>
            <p:nvPr/>
          </p:nvSpPr>
          <p:spPr bwMode="auto">
            <a:xfrm>
              <a:off x="1519" y="1329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5V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4557" name="Line 50"/>
            <p:cNvSpPr>
              <a:spLocks noChangeShapeType="1"/>
            </p:cNvSpPr>
            <p:nvPr/>
          </p:nvSpPr>
          <p:spPr bwMode="auto">
            <a:xfrm>
              <a:off x="1164" y="895"/>
              <a:ext cx="454" cy="0"/>
            </a:xfrm>
            <a:prstGeom prst="line">
              <a:avLst/>
            </a:prstGeom>
            <a:noFill/>
            <a:ln w="38100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58" name="Text Box 51" descr="斜纹布"/>
            <p:cNvSpPr txBox="1">
              <a:spLocks noChangeArrowheads="1"/>
            </p:cNvSpPr>
            <p:nvPr/>
          </p:nvSpPr>
          <p:spPr bwMode="auto">
            <a:xfrm>
              <a:off x="1120" y="568"/>
              <a:ext cx="54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 </a:t>
              </a: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=?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4559" name="Rectangle 53"/>
            <p:cNvSpPr>
              <a:spLocks noChangeArrowheads="1"/>
            </p:cNvSpPr>
            <p:nvPr/>
          </p:nvSpPr>
          <p:spPr bwMode="auto">
            <a:xfrm>
              <a:off x="1247" y="993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4560" name="Text Box 54" descr="斜纹布"/>
            <p:cNvSpPr txBox="1">
              <a:spLocks noChangeArrowheads="1"/>
            </p:cNvSpPr>
            <p:nvPr/>
          </p:nvSpPr>
          <p:spPr bwMode="auto">
            <a:xfrm>
              <a:off x="1066" y="1117"/>
              <a:ext cx="590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3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500835" name="Text Box 99" descr="斜纹布"/>
          <p:cNvSpPr txBox="1">
            <a:spLocks noChangeArrowheads="1"/>
          </p:cNvSpPr>
          <p:nvPr/>
        </p:nvSpPr>
        <p:spPr bwMode="auto">
          <a:xfrm>
            <a:off x="455613" y="874713"/>
            <a:ext cx="923925" cy="5794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3</a:t>
            </a:r>
            <a:endParaRPr kumimoji="1" lang="en-US" altLang="zh-CN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500836" name="Text Box 100"/>
          <p:cNvSpPr txBox="1">
            <a:spLocks noChangeArrowheads="1"/>
          </p:cNvSpPr>
          <p:nvPr/>
        </p:nvSpPr>
        <p:spPr bwMode="auto">
          <a:xfrm>
            <a:off x="1318480" y="910431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求电流</a:t>
            </a:r>
            <a:r>
              <a:rPr kumimoji="1" lang="zh-CN" altLang="en-US" sz="28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endParaRPr kumimoji="1" lang="en-US" altLang="zh-CN" sz="2800" i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00841" name="Text Box 105"/>
          <p:cNvSpPr txBox="1">
            <a:spLocks noChangeArrowheads="1"/>
          </p:cNvSpPr>
          <p:nvPr/>
        </p:nvSpPr>
        <p:spPr bwMode="auto">
          <a:xfrm>
            <a:off x="4932046" y="4267203"/>
            <a:ext cx="647700" cy="519113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解</a:t>
            </a:r>
            <a:endParaRPr kumimoji="1" lang="zh-CN" altLang="en-US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1" name="Text Box 44" descr="斜纹布"/>
          <p:cNvSpPr txBox="1">
            <a:spLocks noChangeArrowheads="1"/>
          </p:cNvSpPr>
          <p:nvPr/>
        </p:nvSpPr>
        <p:spPr bwMode="auto">
          <a:xfrm>
            <a:off x="1201639" y="1924844"/>
            <a:ext cx="431800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52" name="Text Box 47" descr="斜纹布"/>
          <p:cNvSpPr txBox="1">
            <a:spLocks noChangeArrowheads="1"/>
          </p:cNvSpPr>
          <p:nvPr/>
        </p:nvSpPr>
        <p:spPr bwMode="auto">
          <a:xfrm>
            <a:off x="2054224" y="1920082"/>
            <a:ext cx="431800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800" dirty="0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56" name="Group 101"/>
          <p:cNvGrpSpPr/>
          <p:nvPr/>
        </p:nvGrpSpPr>
        <p:grpSpPr bwMode="auto">
          <a:xfrm>
            <a:off x="777460" y="4010027"/>
            <a:ext cx="3303587" cy="1738313"/>
            <a:chOff x="839" y="568"/>
            <a:chExt cx="2081" cy="1095"/>
          </a:xfrm>
        </p:grpSpPr>
        <p:sp>
          <p:nvSpPr>
            <p:cNvPr id="57" name="Oval 40"/>
            <p:cNvSpPr>
              <a:spLocks noChangeArrowheads="1"/>
            </p:cNvSpPr>
            <p:nvPr/>
          </p:nvSpPr>
          <p:spPr bwMode="auto">
            <a:xfrm>
              <a:off x="1927" y="89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58" name="Line 41"/>
            <p:cNvSpPr>
              <a:spLocks noChangeShapeType="1"/>
            </p:cNvSpPr>
            <p:nvPr/>
          </p:nvSpPr>
          <p:spPr bwMode="auto">
            <a:xfrm>
              <a:off x="930" y="1071"/>
              <a:ext cx="1860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Oval 42" descr="斜纹布"/>
            <p:cNvSpPr>
              <a:spLocks noChangeArrowheads="1"/>
            </p:cNvSpPr>
            <p:nvPr/>
          </p:nvSpPr>
          <p:spPr bwMode="auto">
            <a:xfrm>
              <a:off x="839" y="1026"/>
              <a:ext cx="91" cy="90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0" name="Oval 43" descr="斜纹布"/>
            <p:cNvSpPr>
              <a:spLocks noChangeArrowheads="1"/>
            </p:cNvSpPr>
            <p:nvPr/>
          </p:nvSpPr>
          <p:spPr bwMode="auto">
            <a:xfrm>
              <a:off x="2789" y="1026"/>
              <a:ext cx="91" cy="90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1" name="Text Box 44" descr="斜纹布"/>
            <p:cNvSpPr txBox="1">
              <a:spLocks noChangeArrowheads="1"/>
            </p:cNvSpPr>
            <p:nvPr/>
          </p:nvSpPr>
          <p:spPr bwMode="auto">
            <a:xfrm>
              <a:off x="2291" y="708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2" name="Text Box 45" descr="斜纹布"/>
            <p:cNvSpPr txBox="1">
              <a:spLocks noChangeArrowheads="1"/>
            </p:cNvSpPr>
            <p:nvPr/>
          </p:nvSpPr>
          <p:spPr bwMode="auto">
            <a:xfrm>
              <a:off x="862" y="1336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3" name="Text Box 46" descr="斜纹布"/>
            <p:cNvSpPr txBox="1">
              <a:spLocks noChangeArrowheads="1"/>
            </p:cNvSpPr>
            <p:nvPr/>
          </p:nvSpPr>
          <p:spPr bwMode="auto">
            <a:xfrm>
              <a:off x="2648" y="1295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4" name="Text Box 47" descr="斜纹布"/>
            <p:cNvSpPr txBox="1">
              <a:spLocks noChangeArrowheads="1"/>
            </p:cNvSpPr>
            <p:nvPr/>
          </p:nvSpPr>
          <p:spPr bwMode="auto">
            <a:xfrm>
              <a:off x="1724" y="691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5" name="Text Box 48" descr="斜纹布"/>
            <p:cNvSpPr txBox="1">
              <a:spLocks noChangeArrowheads="1"/>
            </p:cNvSpPr>
            <p:nvPr/>
          </p:nvSpPr>
          <p:spPr bwMode="auto">
            <a:xfrm>
              <a:off x="1928" y="618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4V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6" name="Text Box 49" descr="斜纹布"/>
            <p:cNvSpPr txBox="1">
              <a:spLocks noChangeArrowheads="1"/>
            </p:cNvSpPr>
            <p:nvPr/>
          </p:nvSpPr>
          <p:spPr bwMode="auto">
            <a:xfrm>
              <a:off x="1519" y="1329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5V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" name="Line 50"/>
            <p:cNvSpPr>
              <a:spLocks noChangeShapeType="1"/>
            </p:cNvSpPr>
            <p:nvPr/>
          </p:nvSpPr>
          <p:spPr bwMode="auto">
            <a:xfrm>
              <a:off x="1164" y="895"/>
              <a:ext cx="454" cy="0"/>
            </a:xfrm>
            <a:prstGeom prst="line">
              <a:avLst/>
            </a:prstGeom>
            <a:noFill/>
            <a:ln w="38100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Text Box 51" descr="斜纹布"/>
            <p:cNvSpPr txBox="1">
              <a:spLocks noChangeArrowheads="1"/>
            </p:cNvSpPr>
            <p:nvPr/>
          </p:nvSpPr>
          <p:spPr bwMode="auto">
            <a:xfrm>
              <a:off x="1120" y="568"/>
              <a:ext cx="54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 </a:t>
              </a: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=?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9" name="Rectangle 53"/>
            <p:cNvSpPr>
              <a:spLocks noChangeArrowheads="1"/>
            </p:cNvSpPr>
            <p:nvPr/>
          </p:nvSpPr>
          <p:spPr bwMode="auto">
            <a:xfrm>
              <a:off x="1247" y="981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0" name="Text Box 54" descr="斜纹布"/>
            <p:cNvSpPr txBox="1">
              <a:spLocks noChangeArrowheads="1"/>
            </p:cNvSpPr>
            <p:nvPr/>
          </p:nvSpPr>
          <p:spPr bwMode="auto">
            <a:xfrm>
              <a:off x="1066" y="1117"/>
              <a:ext cx="590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3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71" name="Text Box 44" descr="斜纹布"/>
          <p:cNvSpPr txBox="1">
            <a:spLocks noChangeArrowheads="1"/>
          </p:cNvSpPr>
          <p:nvPr/>
        </p:nvSpPr>
        <p:spPr bwMode="auto">
          <a:xfrm>
            <a:off x="1021836" y="4418807"/>
            <a:ext cx="431800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72" name="Text Box 47" descr="斜纹布"/>
          <p:cNvSpPr txBox="1">
            <a:spLocks noChangeArrowheads="1"/>
          </p:cNvSpPr>
          <p:nvPr/>
        </p:nvSpPr>
        <p:spPr bwMode="auto">
          <a:xfrm>
            <a:off x="1874421" y="4414045"/>
            <a:ext cx="431800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800" dirty="0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3" name="左中括号 72"/>
          <p:cNvSpPr/>
          <p:nvPr/>
        </p:nvSpPr>
        <p:spPr>
          <a:xfrm rot="16200000">
            <a:off x="1779335" y="3927315"/>
            <a:ext cx="1253800" cy="3133726"/>
          </a:xfrm>
          <a:prstGeom prst="leftBracket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Rectangle 135"/>
          <p:cNvSpPr>
            <a:spLocks noChangeArrowheads="1"/>
          </p:cNvSpPr>
          <p:nvPr/>
        </p:nvSpPr>
        <p:spPr bwMode="auto">
          <a:xfrm rot="5400000">
            <a:off x="2139533" y="5599910"/>
            <a:ext cx="477838" cy="9763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75" name="Oval 58" descr="斜纹布"/>
          <p:cNvSpPr>
            <a:spLocks noChangeArrowheads="1"/>
          </p:cNvSpPr>
          <p:nvPr/>
        </p:nvSpPr>
        <p:spPr bwMode="auto">
          <a:xfrm>
            <a:off x="1414364" y="5536462"/>
            <a:ext cx="1805940" cy="1253801"/>
          </a:xfrm>
          <a:prstGeom prst="ellipse">
            <a:avLst/>
          </a:prstGeom>
          <a:noFill/>
          <a:ln w="28575" algn="ctr">
            <a:solidFill>
              <a:srgbClr val="FF33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" name="箭头: 下 1"/>
          <p:cNvSpPr/>
          <p:nvPr/>
        </p:nvSpPr>
        <p:spPr>
          <a:xfrm>
            <a:off x="2037556" y="3360741"/>
            <a:ext cx="649288" cy="581817"/>
          </a:xfrm>
          <a:prstGeom prst="downArrow">
            <a:avLst/>
          </a:prstGeom>
          <a:solidFill>
            <a:srgbClr val="0075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 Box 100"/>
          <p:cNvSpPr txBox="1">
            <a:spLocks noChangeArrowheads="1"/>
          </p:cNvSpPr>
          <p:nvPr/>
        </p:nvSpPr>
        <p:spPr bwMode="auto">
          <a:xfrm>
            <a:off x="4705349" y="1595439"/>
            <a:ext cx="43318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如果是完整电路，这就是开路，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= 0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8" name="Text Box 100"/>
          <p:cNvSpPr txBox="1">
            <a:spLocks noChangeArrowheads="1"/>
          </p:cNvSpPr>
          <p:nvPr/>
        </p:nvSpPr>
        <p:spPr bwMode="auto">
          <a:xfrm>
            <a:off x="4705349" y="2147936"/>
            <a:ext cx="43318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如果电路还有其他部分，只不过略去没画，只露出一个片段的话，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000" b="1" dirty="0">
                <a:latin typeface="宋体" panose="02010600030101010101" pitchFamily="2" charset="-122"/>
                <a:sym typeface="Symbol" panose="05050102010706020507" pitchFamily="18" charset="2"/>
              </a:rPr>
              <a:t>≠0 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√</a:t>
            </a:r>
            <a:endParaRPr kumimoji="1" lang="en-US" altLang="zh-CN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9" name="Arc 100"/>
          <p:cNvSpPr/>
          <p:nvPr/>
        </p:nvSpPr>
        <p:spPr bwMode="auto">
          <a:xfrm>
            <a:off x="1652075" y="5141912"/>
            <a:ext cx="1229139" cy="588169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6"/>
              <p:cNvSpPr txBox="1"/>
              <p:nvPr/>
            </p:nvSpPr>
            <p:spPr bwMode="auto">
              <a:xfrm>
                <a:off x="4988243" y="1711164"/>
                <a:ext cx="3368357" cy="4048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m:rPr>
                          <m:sty m:val="p"/>
                        </m:rP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8243" y="1711164"/>
                <a:ext cx="3368357" cy="404812"/>
              </a:xfrm>
              <a:prstGeom prst="rect">
                <a:avLst/>
              </a:prstGeom>
              <a:blipFill rotWithShape="1">
                <a:blip r:embed="rId1"/>
                <a:stretch>
                  <a:fillRect l="-9" t="-117" b="-1658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14"/>
          <p:cNvGrpSpPr/>
          <p:nvPr/>
        </p:nvGrpSpPr>
        <p:grpSpPr bwMode="auto">
          <a:xfrm>
            <a:off x="514986" y="1819907"/>
            <a:ext cx="3681413" cy="1884363"/>
            <a:chOff x="470" y="2614"/>
            <a:chExt cx="2319" cy="1187"/>
          </a:xfrm>
        </p:grpSpPr>
        <p:sp>
          <p:nvSpPr>
            <p:cNvPr id="5" name="Oval 56"/>
            <p:cNvSpPr>
              <a:spLocks noChangeArrowheads="1"/>
            </p:cNvSpPr>
            <p:nvPr/>
          </p:nvSpPr>
          <p:spPr bwMode="auto">
            <a:xfrm>
              <a:off x="2108" y="297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" name="Line 57"/>
            <p:cNvSpPr>
              <a:spLocks noChangeShapeType="1"/>
            </p:cNvSpPr>
            <p:nvPr/>
          </p:nvSpPr>
          <p:spPr bwMode="auto">
            <a:xfrm>
              <a:off x="566" y="3157"/>
              <a:ext cx="2132" cy="1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Oval 58"/>
            <p:cNvSpPr>
              <a:spLocks noChangeArrowheads="1"/>
            </p:cNvSpPr>
            <p:nvPr/>
          </p:nvSpPr>
          <p:spPr bwMode="auto">
            <a:xfrm>
              <a:off x="928" y="2932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" name="Oval 59" descr="斜纹布"/>
            <p:cNvSpPr>
              <a:spLocks noChangeArrowheads="1"/>
            </p:cNvSpPr>
            <p:nvPr/>
          </p:nvSpPr>
          <p:spPr bwMode="auto">
            <a:xfrm>
              <a:off x="475" y="3112"/>
              <a:ext cx="91" cy="90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9" name="Oval 60" descr="斜纹布"/>
            <p:cNvSpPr>
              <a:spLocks noChangeArrowheads="1"/>
            </p:cNvSpPr>
            <p:nvPr/>
          </p:nvSpPr>
          <p:spPr bwMode="auto">
            <a:xfrm>
              <a:off x="2698" y="3112"/>
              <a:ext cx="91" cy="90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0" name="Line 61"/>
            <p:cNvSpPr>
              <a:spLocks noChangeShapeType="1"/>
            </p:cNvSpPr>
            <p:nvPr/>
          </p:nvSpPr>
          <p:spPr bwMode="auto">
            <a:xfrm>
              <a:off x="1110" y="2932"/>
              <a:ext cx="0" cy="362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62" descr="斜纹布"/>
            <p:cNvSpPr txBox="1">
              <a:spLocks noChangeArrowheads="1"/>
            </p:cNvSpPr>
            <p:nvPr/>
          </p:nvSpPr>
          <p:spPr bwMode="auto">
            <a:xfrm>
              <a:off x="470" y="3474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2" name="Text Box 63" descr="斜纹布"/>
            <p:cNvSpPr txBox="1">
              <a:spLocks noChangeArrowheads="1"/>
            </p:cNvSpPr>
            <p:nvPr/>
          </p:nvSpPr>
          <p:spPr bwMode="auto">
            <a:xfrm>
              <a:off x="2380" y="2795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" name="Text Box 64" descr="斜纹布"/>
            <p:cNvSpPr txBox="1">
              <a:spLocks noChangeArrowheads="1"/>
            </p:cNvSpPr>
            <p:nvPr/>
          </p:nvSpPr>
          <p:spPr bwMode="auto">
            <a:xfrm>
              <a:off x="2471" y="3448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4" name="Text Box 65" descr="斜纹布"/>
            <p:cNvSpPr txBox="1">
              <a:spLocks noChangeArrowheads="1"/>
            </p:cNvSpPr>
            <p:nvPr/>
          </p:nvSpPr>
          <p:spPr bwMode="auto">
            <a:xfrm>
              <a:off x="1928" y="2817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5" name="Text Box 66" descr="斜纹布"/>
            <p:cNvSpPr txBox="1">
              <a:spLocks noChangeArrowheads="1"/>
            </p:cNvSpPr>
            <p:nvPr/>
          </p:nvSpPr>
          <p:spPr bwMode="auto">
            <a:xfrm>
              <a:off x="2062" y="2637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4V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6" name="Text Box 67" descr="斜纹布"/>
            <p:cNvSpPr txBox="1">
              <a:spLocks noChangeArrowheads="1"/>
            </p:cNvSpPr>
            <p:nvPr/>
          </p:nvSpPr>
          <p:spPr bwMode="auto">
            <a:xfrm>
              <a:off x="1377" y="3380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5V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7" name="Line 68"/>
            <p:cNvSpPr>
              <a:spLocks noChangeShapeType="1"/>
            </p:cNvSpPr>
            <p:nvPr/>
          </p:nvSpPr>
          <p:spPr bwMode="auto">
            <a:xfrm>
              <a:off x="657" y="3158"/>
              <a:ext cx="227" cy="0"/>
            </a:xfrm>
            <a:prstGeom prst="line">
              <a:avLst/>
            </a:prstGeom>
            <a:noFill/>
            <a:ln w="38100" cap="sq">
              <a:solidFill>
                <a:srgbClr val="00CC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Text Box 69" descr="斜纹布"/>
            <p:cNvSpPr txBox="1">
              <a:spLocks noChangeArrowheads="1"/>
            </p:cNvSpPr>
            <p:nvPr/>
          </p:nvSpPr>
          <p:spPr bwMode="auto">
            <a:xfrm>
              <a:off x="475" y="3113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1A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9" name="Text Box 70" descr="斜纹布"/>
            <p:cNvSpPr txBox="1">
              <a:spLocks noChangeArrowheads="1"/>
            </p:cNvSpPr>
            <p:nvPr/>
          </p:nvSpPr>
          <p:spPr bwMode="auto">
            <a:xfrm>
              <a:off x="657" y="2795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0" name="Text Box 71" descr="斜纹布"/>
            <p:cNvSpPr txBox="1">
              <a:spLocks noChangeArrowheads="1"/>
            </p:cNvSpPr>
            <p:nvPr/>
          </p:nvSpPr>
          <p:spPr bwMode="auto">
            <a:xfrm>
              <a:off x="1246" y="2795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solidFill>
                  <a:srgbClr val="FFFF00"/>
                </a:solidFill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1" name="Text Box 72" descr="斜纹布"/>
            <p:cNvSpPr txBox="1">
              <a:spLocks noChangeArrowheads="1"/>
            </p:cNvSpPr>
            <p:nvPr/>
          </p:nvSpPr>
          <p:spPr bwMode="auto">
            <a:xfrm>
              <a:off x="838" y="2614"/>
              <a:ext cx="54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</a:t>
              </a: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=?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2" name="Rectangle 74"/>
            <p:cNvSpPr>
              <a:spLocks noChangeArrowheads="1"/>
            </p:cNvSpPr>
            <p:nvPr/>
          </p:nvSpPr>
          <p:spPr bwMode="auto">
            <a:xfrm>
              <a:off x="1563" y="3068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3" name="Text Box 75" descr="斜纹布"/>
            <p:cNvSpPr txBox="1">
              <a:spLocks noChangeArrowheads="1"/>
            </p:cNvSpPr>
            <p:nvPr/>
          </p:nvSpPr>
          <p:spPr bwMode="auto">
            <a:xfrm>
              <a:off x="1427" y="2796"/>
              <a:ext cx="590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3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4" name="Text Box 102" descr="斜纹布"/>
          <p:cNvSpPr txBox="1">
            <a:spLocks noChangeArrowheads="1"/>
          </p:cNvSpPr>
          <p:nvPr/>
        </p:nvSpPr>
        <p:spPr bwMode="auto">
          <a:xfrm>
            <a:off x="376238" y="1140460"/>
            <a:ext cx="923925" cy="5794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4</a:t>
            </a:r>
            <a:endParaRPr kumimoji="1" lang="en-US" altLang="zh-CN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5" name="Text Box 103"/>
          <p:cNvSpPr txBox="1">
            <a:spLocks noChangeArrowheads="1"/>
          </p:cNvSpPr>
          <p:nvPr/>
        </p:nvSpPr>
        <p:spPr bwMode="auto">
          <a:xfrm>
            <a:off x="1238250" y="1140460"/>
            <a:ext cx="17287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求电压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endParaRPr kumimoji="1" lang="en-US" altLang="zh-CN" sz="2800" b="1" i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6" name="Text Box 106"/>
          <p:cNvSpPr txBox="1">
            <a:spLocks noChangeArrowheads="1"/>
          </p:cNvSpPr>
          <p:nvPr/>
        </p:nvSpPr>
        <p:spPr bwMode="auto">
          <a:xfrm>
            <a:off x="4767263" y="851535"/>
            <a:ext cx="647700" cy="519113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解</a:t>
            </a:r>
            <a:endParaRPr kumimoji="1" lang="zh-CN" altLang="en-US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7" name="Group 107"/>
          <p:cNvGrpSpPr/>
          <p:nvPr/>
        </p:nvGrpSpPr>
        <p:grpSpPr bwMode="auto">
          <a:xfrm>
            <a:off x="4670428" y="2807019"/>
            <a:ext cx="1644650" cy="850900"/>
            <a:chOff x="385" y="3022"/>
            <a:chExt cx="1036" cy="536"/>
          </a:xfrm>
        </p:grpSpPr>
        <p:pic>
          <p:nvPicPr>
            <p:cNvPr id="28" name="Picture 108" descr="1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 Box 109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solidFill>
                    <a:srgbClr val="CC6600"/>
                  </a:solidFill>
                  <a:latin typeface="Arial" panose="020B0604020202020204" pitchFamily="34" charset="0"/>
                  <a:ea typeface="华文行楷" panose="02010800040101010101" pitchFamily="2" charset="-122"/>
                </a:rPr>
                <a:t>要求</a:t>
              </a:r>
              <a:endParaRPr lang="zh-CN" altLang="en-US" dirty="0">
                <a:solidFill>
                  <a:srgbClr val="CC6600"/>
                </a:solidFill>
                <a:latin typeface="Arial" panose="020B060402020202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30" name="Text Box 110"/>
          <p:cNvSpPr txBox="1">
            <a:spLocks noChangeArrowheads="1"/>
          </p:cNvSpPr>
          <p:nvPr/>
        </p:nvSpPr>
        <p:spPr bwMode="auto">
          <a:xfrm>
            <a:off x="5334319" y="3854769"/>
            <a:ext cx="35290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能熟练求解含源支路的电压和电流。</a:t>
            </a:r>
            <a:endParaRPr kumimoji="1" lang="zh-CN" altLang="en-US" sz="2800" i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5" name="Text Box 71" descr="斜纹布"/>
          <p:cNvSpPr txBox="1">
            <a:spLocks noChangeArrowheads="1"/>
          </p:cNvSpPr>
          <p:nvPr/>
        </p:nvSpPr>
        <p:spPr bwMode="auto">
          <a:xfrm>
            <a:off x="1883412" y="2234165"/>
            <a:ext cx="431800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800" dirty="0">
              <a:solidFill>
                <a:srgbClr val="FFFF0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6" name="Text Box 63" descr="斜纹布"/>
          <p:cNvSpPr txBox="1">
            <a:spLocks noChangeArrowheads="1"/>
          </p:cNvSpPr>
          <p:nvPr/>
        </p:nvSpPr>
        <p:spPr bwMode="auto">
          <a:xfrm>
            <a:off x="2637793" y="2231627"/>
            <a:ext cx="431800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39" name="Group 114"/>
          <p:cNvGrpSpPr/>
          <p:nvPr/>
        </p:nvGrpSpPr>
        <p:grpSpPr bwMode="auto">
          <a:xfrm>
            <a:off x="461647" y="4174494"/>
            <a:ext cx="3681413" cy="1884363"/>
            <a:chOff x="470" y="2614"/>
            <a:chExt cx="2319" cy="1187"/>
          </a:xfrm>
        </p:grpSpPr>
        <p:sp>
          <p:nvSpPr>
            <p:cNvPr id="40" name="Oval 56"/>
            <p:cNvSpPr>
              <a:spLocks noChangeArrowheads="1"/>
            </p:cNvSpPr>
            <p:nvPr/>
          </p:nvSpPr>
          <p:spPr bwMode="auto">
            <a:xfrm>
              <a:off x="2108" y="297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1" name="Line 57"/>
            <p:cNvSpPr>
              <a:spLocks noChangeShapeType="1"/>
            </p:cNvSpPr>
            <p:nvPr/>
          </p:nvSpPr>
          <p:spPr bwMode="auto">
            <a:xfrm>
              <a:off x="566" y="3157"/>
              <a:ext cx="2132" cy="1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Oval 58"/>
            <p:cNvSpPr>
              <a:spLocks noChangeArrowheads="1"/>
            </p:cNvSpPr>
            <p:nvPr/>
          </p:nvSpPr>
          <p:spPr bwMode="auto">
            <a:xfrm>
              <a:off x="928" y="2932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" name="Oval 59" descr="斜纹布"/>
            <p:cNvSpPr>
              <a:spLocks noChangeArrowheads="1"/>
            </p:cNvSpPr>
            <p:nvPr/>
          </p:nvSpPr>
          <p:spPr bwMode="auto">
            <a:xfrm>
              <a:off x="475" y="3112"/>
              <a:ext cx="91" cy="90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" name="Oval 60" descr="斜纹布"/>
            <p:cNvSpPr>
              <a:spLocks noChangeArrowheads="1"/>
            </p:cNvSpPr>
            <p:nvPr/>
          </p:nvSpPr>
          <p:spPr bwMode="auto">
            <a:xfrm>
              <a:off x="2698" y="3112"/>
              <a:ext cx="91" cy="90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5" name="Line 61"/>
            <p:cNvSpPr>
              <a:spLocks noChangeShapeType="1"/>
            </p:cNvSpPr>
            <p:nvPr/>
          </p:nvSpPr>
          <p:spPr bwMode="auto">
            <a:xfrm>
              <a:off x="1110" y="2932"/>
              <a:ext cx="0" cy="362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Text Box 62" descr="斜纹布"/>
            <p:cNvSpPr txBox="1">
              <a:spLocks noChangeArrowheads="1"/>
            </p:cNvSpPr>
            <p:nvPr/>
          </p:nvSpPr>
          <p:spPr bwMode="auto">
            <a:xfrm>
              <a:off x="470" y="3474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7" name="Text Box 63" descr="斜纹布"/>
            <p:cNvSpPr txBox="1">
              <a:spLocks noChangeArrowheads="1"/>
            </p:cNvSpPr>
            <p:nvPr/>
          </p:nvSpPr>
          <p:spPr bwMode="auto">
            <a:xfrm>
              <a:off x="2380" y="2795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8" name="Text Box 64" descr="斜纹布"/>
            <p:cNvSpPr txBox="1">
              <a:spLocks noChangeArrowheads="1"/>
            </p:cNvSpPr>
            <p:nvPr/>
          </p:nvSpPr>
          <p:spPr bwMode="auto">
            <a:xfrm>
              <a:off x="2471" y="3448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9" name="Text Box 65" descr="斜纹布"/>
            <p:cNvSpPr txBox="1">
              <a:spLocks noChangeArrowheads="1"/>
            </p:cNvSpPr>
            <p:nvPr/>
          </p:nvSpPr>
          <p:spPr bwMode="auto">
            <a:xfrm>
              <a:off x="1928" y="2817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0" name="Text Box 66" descr="斜纹布"/>
            <p:cNvSpPr txBox="1">
              <a:spLocks noChangeArrowheads="1"/>
            </p:cNvSpPr>
            <p:nvPr/>
          </p:nvSpPr>
          <p:spPr bwMode="auto">
            <a:xfrm>
              <a:off x="2062" y="2637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4V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1" name="Text Box 67" descr="斜纹布"/>
            <p:cNvSpPr txBox="1">
              <a:spLocks noChangeArrowheads="1"/>
            </p:cNvSpPr>
            <p:nvPr/>
          </p:nvSpPr>
          <p:spPr bwMode="auto">
            <a:xfrm>
              <a:off x="1377" y="3380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5V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2" name="Line 68"/>
            <p:cNvSpPr>
              <a:spLocks noChangeShapeType="1"/>
            </p:cNvSpPr>
            <p:nvPr/>
          </p:nvSpPr>
          <p:spPr bwMode="auto">
            <a:xfrm>
              <a:off x="657" y="3158"/>
              <a:ext cx="227" cy="0"/>
            </a:xfrm>
            <a:prstGeom prst="line">
              <a:avLst/>
            </a:prstGeom>
            <a:noFill/>
            <a:ln w="38100" cap="sq">
              <a:solidFill>
                <a:srgbClr val="00CC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Text Box 69" descr="斜纹布"/>
            <p:cNvSpPr txBox="1">
              <a:spLocks noChangeArrowheads="1"/>
            </p:cNvSpPr>
            <p:nvPr/>
          </p:nvSpPr>
          <p:spPr bwMode="auto">
            <a:xfrm>
              <a:off x="475" y="3113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1A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4" name="Text Box 70" descr="斜纹布"/>
            <p:cNvSpPr txBox="1">
              <a:spLocks noChangeArrowheads="1"/>
            </p:cNvSpPr>
            <p:nvPr/>
          </p:nvSpPr>
          <p:spPr bwMode="auto">
            <a:xfrm>
              <a:off x="657" y="2795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5" name="Text Box 71" descr="斜纹布"/>
            <p:cNvSpPr txBox="1">
              <a:spLocks noChangeArrowheads="1"/>
            </p:cNvSpPr>
            <p:nvPr/>
          </p:nvSpPr>
          <p:spPr bwMode="auto">
            <a:xfrm>
              <a:off x="1246" y="2795"/>
              <a:ext cx="272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solidFill>
                  <a:srgbClr val="FFFF00"/>
                </a:solidFill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" name="Text Box 72" descr="斜纹布"/>
            <p:cNvSpPr txBox="1">
              <a:spLocks noChangeArrowheads="1"/>
            </p:cNvSpPr>
            <p:nvPr/>
          </p:nvSpPr>
          <p:spPr bwMode="auto">
            <a:xfrm>
              <a:off x="838" y="2614"/>
              <a:ext cx="54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</a:t>
              </a: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=?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7" name="Rectangle 74"/>
            <p:cNvSpPr>
              <a:spLocks noChangeArrowheads="1"/>
            </p:cNvSpPr>
            <p:nvPr/>
          </p:nvSpPr>
          <p:spPr bwMode="auto">
            <a:xfrm>
              <a:off x="1563" y="3068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8" name="Text Box 75" descr="斜纹布"/>
            <p:cNvSpPr txBox="1">
              <a:spLocks noChangeArrowheads="1"/>
            </p:cNvSpPr>
            <p:nvPr/>
          </p:nvSpPr>
          <p:spPr bwMode="auto">
            <a:xfrm>
              <a:off x="1427" y="2796"/>
              <a:ext cx="590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3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59" name="左中括号 58"/>
          <p:cNvSpPr/>
          <p:nvPr/>
        </p:nvSpPr>
        <p:spPr>
          <a:xfrm rot="16200000">
            <a:off x="1671960" y="3994312"/>
            <a:ext cx="1253800" cy="3529012"/>
          </a:xfrm>
          <a:prstGeom prst="leftBracket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35"/>
          <p:cNvSpPr>
            <a:spLocks noChangeArrowheads="1"/>
          </p:cNvSpPr>
          <p:nvPr/>
        </p:nvSpPr>
        <p:spPr bwMode="auto">
          <a:xfrm rot="5400000">
            <a:off x="1834515" y="5864550"/>
            <a:ext cx="477838" cy="9763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9900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61" name="Arc 100"/>
          <p:cNvSpPr/>
          <p:nvPr/>
        </p:nvSpPr>
        <p:spPr bwMode="auto">
          <a:xfrm>
            <a:off x="1347057" y="5406552"/>
            <a:ext cx="1927004" cy="588169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Text Box 71" descr="斜纹布"/>
          <p:cNvSpPr txBox="1">
            <a:spLocks noChangeArrowheads="1"/>
          </p:cNvSpPr>
          <p:nvPr/>
        </p:nvSpPr>
        <p:spPr bwMode="auto">
          <a:xfrm>
            <a:off x="1830073" y="4588752"/>
            <a:ext cx="431800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800" dirty="0">
              <a:solidFill>
                <a:srgbClr val="FFFF0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3" name="Text Box 63" descr="斜纹布"/>
          <p:cNvSpPr txBox="1">
            <a:spLocks noChangeArrowheads="1"/>
          </p:cNvSpPr>
          <p:nvPr/>
        </p:nvSpPr>
        <p:spPr bwMode="auto">
          <a:xfrm>
            <a:off x="2584454" y="4586214"/>
            <a:ext cx="431800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64" name="箭头: 下 63"/>
          <p:cNvSpPr/>
          <p:nvPr/>
        </p:nvSpPr>
        <p:spPr>
          <a:xfrm>
            <a:off x="1925480" y="3673723"/>
            <a:ext cx="649288" cy="581817"/>
          </a:xfrm>
          <a:prstGeom prst="downArrow">
            <a:avLst/>
          </a:prstGeom>
          <a:solidFill>
            <a:srgbClr val="0075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9513" y="2090172"/>
            <a:ext cx="65373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Tx/>
              <a:buAutoNum type="arabicPeriod"/>
              <a:defRPr/>
            </a:pPr>
            <a:r>
              <a:rPr lang="zh-CN" altLang="en-US" sz="2400" dirty="0"/>
              <a:t>类似前述的两个电路都可以看成是某个复杂电路的一个组成部分 </a:t>
            </a:r>
            <a:r>
              <a:rPr lang="en-US" altLang="zh-CN" sz="2400" dirty="0"/>
              <a:t>B</a:t>
            </a:r>
            <a:r>
              <a:rPr lang="zh-CN" altLang="en-US" sz="2400" dirty="0"/>
              <a:t>，它的端点与电路的其余部分 </a:t>
            </a:r>
            <a:r>
              <a:rPr lang="en-US" altLang="zh-CN" sz="2400" b="1" dirty="0"/>
              <a:t>A</a:t>
            </a:r>
            <a:r>
              <a:rPr lang="en-US" altLang="zh-CN" sz="2400" dirty="0"/>
              <a:t> </a:t>
            </a:r>
            <a:r>
              <a:rPr lang="zh-CN" altLang="en-US" sz="2400" dirty="0"/>
              <a:t>相联，只不过</a:t>
            </a:r>
            <a:r>
              <a:rPr lang="en-US" altLang="zh-CN" sz="2400" dirty="0"/>
              <a:t>A</a:t>
            </a:r>
            <a:r>
              <a:rPr lang="zh-CN" altLang="en-US" sz="2400" dirty="0"/>
              <a:t>略去不展示。</a:t>
            </a:r>
            <a:endParaRPr lang="en-US" altLang="zh-CN" sz="2400" dirty="0"/>
          </a:p>
          <a:p>
            <a:pPr marL="514350" indent="-514350">
              <a:buFontTx/>
              <a:buAutoNum type="arabicPeriod"/>
              <a:defRPr/>
            </a:pPr>
            <a:endParaRPr lang="en-US" altLang="zh-CN" sz="2400" dirty="0"/>
          </a:p>
          <a:p>
            <a:pPr marL="514350" indent="-514350">
              <a:buFontTx/>
              <a:buAutoNum type="arabicPeriod"/>
              <a:defRPr/>
            </a:pPr>
            <a:r>
              <a:rPr lang="en-US" altLang="zh-CN" sz="2400" dirty="0"/>
              <a:t> </a:t>
            </a:r>
            <a:r>
              <a:rPr lang="zh-CN" altLang="en-US" sz="2400" dirty="0"/>
              <a:t>这里的问题，相当于已知</a:t>
            </a:r>
            <a:r>
              <a:rPr lang="en-US" altLang="zh-CN" sz="2400" dirty="0"/>
              <a:t>A</a:t>
            </a:r>
            <a:r>
              <a:rPr lang="zh-CN" altLang="en-US" sz="2400" dirty="0"/>
              <a:t>的两个端子处的电压或电流</a:t>
            </a:r>
            <a:r>
              <a:rPr lang="en-US" altLang="zh-CN" sz="2400" dirty="0"/>
              <a:t>(</a:t>
            </a:r>
            <a:r>
              <a:rPr lang="zh-CN" altLang="en-US" sz="2400" dirty="0"/>
              <a:t>可以通过各种分析方法求出，第四章会讲</a:t>
            </a:r>
            <a:r>
              <a:rPr lang="en-US" altLang="zh-CN" sz="2400" b="1" dirty="0"/>
              <a:t>)</a:t>
            </a:r>
            <a:r>
              <a:rPr lang="zh-CN" altLang="en-US" sz="2400" dirty="0"/>
              <a:t>，求解 </a:t>
            </a:r>
            <a:r>
              <a:rPr lang="en-US" altLang="zh-CN" sz="2400" dirty="0"/>
              <a:t>B </a:t>
            </a:r>
            <a:r>
              <a:rPr lang="zh-CN" altLang="en-US" sz="2400" dirty="0"/>
              <a:t>部分的其他电量。</a:t>
            </a:r>
            <a:endParaRPr lang="en-US" altLang="zh-CN" sz="2400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3"/>
          <a:stretch>
            <a:fillRect/>
          </a:stretch>
        </p:blipFill>
        <p:spPr bwMode="auto">
          <a:xfrm>
            <a:off x="157163" y="887413"/>
            <a:ext cx="20891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2550" y="1206500"/>
            <a:ext cx="971550" cy="4509552"/>
          </a:xfrm>
          <a:prstGeom prst="rect">
            <a:avLst/>
          </a:prstGeom>
          <a:solidFill>
            <a:srgbClr val="44546A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Group 129"/>
          <p:cNvGrpSpPr/>
          <p:nvPr/>
        </p:nvGrpSpPr>
        <p:grpSpPr bwMode="auto">
          <a:xfrm>
            <a:off x="2147433" y="963271"/>
            <a:ext cx="1671869" cy="850900"/>
            <a:chOff x="385" y="3022"/>
            <a:chExt cx="1023" cy="536"/>
          </a:xfrm>
        </p:grpSpPr>
        <p:pic>
          <p:nvPicPr>
            <p:cNvPr id="7" name="Picture 130" descr="1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31"/>
            <p:cNvSpPr txBox="1">
              <a:spLocks noChangeArrowheads="1"/>
            </p:cNvSpPr>
            <p:nvPr/>
          </p:nvSpPr>
          <p:spPr bwMode="auto">
            <a:xfrm>
              <a:off x="793" y="3125"/>
              <a:ext cx="61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9933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dirty="0">
                <a:solidFill>
                  <a:srgbClr val="FF9933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2105" name="Object 25"/>
              <p:cNvSpPr txBox="1"/>
              <p:nvPr/>
            </p:nvSpPr>
            <p:spPr bwMode="auto">
              <a:xfrm>
                <a:off x="4803775" y="1530806"/>
                <a:ext cx="3502468" cy="5996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21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3775" y="1530806"/>
                <a:ext cx="3502468" cy="599619"/>
              </a:xfrm>
              <a:prstGeom prst="rect">
                <a:avLst/>
              </a:prstGeom>
              <a:blipFill rotWithShape="1">
                <a:blip r:embed="rId1"/>
                <a:stretch>
                  <a:fillRect t="-76" r="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106" name="Text Box 26"/>
          <p:cNvSpPr txBox="1">
            <a:spLocks noChangeArrowheads="1"/>
          </p:cNvSpPr>
          <p:nvPr/>
        </p:nvSpPr>
        <p:spPr bwMode="auto">
          <a:xfrm>
            <a:off x="4244981" y="1450291"/>
            <a:ext cx="457312" cy="519102"/>
          </a:xfrm>
          <a:prstGeom prst="rect">
            <a:avLst/>
          </a:prstGeom>
          <a:solidFill>
            <a:srgbClr val="990033"/>
          </a:solidFill>
          <a:ln>
            <a:noFill/>
          </a:ln>
          <a:effectLst>
            <a:prstShdw prst="shdw17" dist="17961" dir="2700000">
              <a:srgbClr val="5C001F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解</a:t>
            </a:r>
            <a:endParaRPr kumimoji="1" lang="zh-CN" altLang="en-US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302107" name="Object 27"/>
          <p:cNvGraphicFramePr>
            <a:graphicFrameLocks noChangeAspect="1"/>
          </p:cNvGraphicFramePr>
          <p:nvPr/>
        </p:nvGraphicFramePr>
        <p:xfrm>
          <a:off x="4803775" y="2155825"/>
          <a:ext cx="14954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4" name="公式" r:id="rId2" imgW="575945" imgH="184150" progId="Equation.3">
                  <p:embed/>
                </p:oleObj>
              </mc:Choice>
              <mc:Fallback>
                <p:oleObj name="公式" r:id="rId2" imgW="575945" imgH="18415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775" y="2155825"/>
                        <a:ext cx="149542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108" name="Object 28"/>
          <p:cNvGraphicFramePr>
            <a:graphicFrameLocks noChangeAspect="1"/>
          </p:cNvGraphicFramePr>
          <p:nvPr/>
        </p:nvGraphicFramePr>
        <p:xfrm>
          <a:off x="4787900" y="2755900"/>
          <a:ext cx="39036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5" name="公式" r:id="rId4" imgW="1555750" imgH="184150" progId="Equation.3">
                  <p:embed/>
                </p:oleObj>
              </mc:Choice>
              <mc:Fallback>
                <p:oleObj name="公式" r:id="rId4" imgW="1555750" imgH="18415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755900"/>
                        <a:ext cx="39036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7"/>
          <p:cNvGrpSpPr/>
          <p:nvPr/>
        </p:nvGrpSpPr>
        <p:grpSpPr bwMode="auto">
          <a:xfrm>
            <a:off x="1687518" y="727978"/>
            <a:ext cx="503238" cy="503238"/>
            <a:chOff x="884" y="210"/>
            <a:chExt cx="317" cy="317"/>
          </a:xfrm>
        </p:grpSpPr>
        <p:sp>
          <p:nvSpPr>
            <p:cNvPr id="65594" name="Line 68"/>
            <p:cNvSpPr>
              <a:spLocks noChangeShapeType="1"/>
            </p:cNvSpPr>
            <p:nvPr/>
          </p:nvSpPr>
          <p:spPr bwMode="auto">
            <a:xfrm>
              <a:off x="884" y="527"/>
              <a:ext cx="317" cy="0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5" name="Text Box 69" descr="斜纹布"/>
            <p:cNvSpPr txBox="1">
              <a:spLocks noChangeArrowheads="1"/>
            </p:cNvSpPr>
            <p:nvPr/>
          </p:nvSpPr>
          <p:spPr bwMode="auto">
            <a:xfrm>
              <a:off x="884" y="210"/>
              <a:ext cx="2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4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5" name="Group 161"/>
          <p:cNvGrpSpPr/>
          <p:nvPr/>
        </p:nvGrpSpPr>
        <p:grpSpPr bwMode="auto">
          <a:xfrm>
            <a:off x="176218" y="799416"/>
            <a:ext cx="3600450" cy="2390775"/>
            <a:chOff x="340" y="799"/>
            <a:chExt cx="2268" cy="1506"/>
          </a:xfrm>
        </p:grpSpPr>
        <p:sp>
          <p:nvSpPr>
            <p:cNvPr id="65576" name="Text Box 93" descr="斜纹布"/>
            <p:cNvSpPr txBox="1">
              <a:spLocks noChangeArrowheads="1"/>
            </p:cNvSpPr>
            <p:nvPr/>
          </p:nvSpPr>
          <p:spPr bwMode="auto">
            <a:xfrm>
              <a:off x="1882" y="1525"/>
              <a:ext cx="726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-10V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5577" name="Oval 80"/>
            <p:cNvSpPr>
              <a:spLocks noChangeArrowheads="1"/>
            </p:cNvSpPr>
            <p:nvPr/>
          </p:nvSpPr>
          <p:spPr bwMode="auto">
            <a:xfrm>
              <a:off x="839" y="1761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5578" name="Rectangle 81"/>
            <p:cNvSpPr>
              <a:spLocks noChangeArrowheads="1"/>
            </p:cNvSpPr>
            <p:nvPr/>
          </p:nvSpPr>
          <p:spPr bwMode="auto">
            <a:xfrm>
              <a:off x="1043" y="1126"/>
              <a:ext cx="612" cy="1179"/>
            </a:xfrm>
            <a:prstGeom prst="rect">
              <a:avLst/>
            </a:prstGeom>
            <a:noFill/>
            <a:ln w="28575" cap="sq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5579" name="Oval 82"/>
            <p:cNvSpPr>
              <a:spLocks noChangeArrowheads="1"/>
            </p:cNvSpPr>
            <p:nvPr/>
          </p:nvSpPr>
          <p:spPr bwMode="auto">
            <a:xfrm>
              <a:off x="1474" y="158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5580" name="Text Box 83" descr="斜纹布"/>
            <p:cNvSpPr txBox="1">
              <a:spLocks noChangeArrowheads="1"/>
            </p:cNvSpPr>
            <p:nvPr/>
          </p:nvSpPr>
          <p:spPr bwMode="auto">
            <a:xfrm>
              <a:off x="340" y="1715"/>
              <a:ext cx="54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10V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81" name="Line 84"/>
            <p:cNvSpPr>
              <a:spLocks noChangeShapeType="1"/>
            </p:cNvSpPr>
            <p:nvPr/>
          </p:nvSpPr>
          <p:spPr bwMode="auto">
            <a:xfrm>
              <a:off x="1474" y="1761"/>
              <a:ext cx="363" cy="0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2" name="Line 85"/>
            <p:cNvSpPr>
              <a:spLocks noChangeShapeType="1"/>
            </p:cNvSpPr>
            <p:nvPr/>
          </p:nvSpPr>
          <p:spPr bwMode="auto">
            <a:xfrm>
              <a:off x="1678" y="1126"/>
              <a:ext cx="499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3" name="Line 86"/>
            <p:cNvSpPr>
              <a:spLocks noChangeShapeType="1"/>
            </p:cNvSpPr>
            <p:nvPr/>
          </p:nvSpPr>
          <p:spPr bwMode="auto">
            <a:xfrm>
              <a:off x="1678" y="2305"/>
              <a:ext cx="499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4" name="Text Box 87" descr="斜纹布"/>
            <p:cNvSpPr txBox="1">
              <a:spLocks noChangeArrowheads="1"/>
            </p:cNvSpPr>
            <p:nvPr/>
          </p:nvSpPr>
          <p:spPr bwMode="auto">
            <a:xfrm>
              <a:off x="2041" y="1081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85" name="Text Box 88" descr="斜纹布"/>
            <p:cNvSpPr txBox="1">
              <a:spLocks noChangeArrowheads="1"/>
            </p:cNvSpPr>
            <p:nvPr/>
          </p:nvSpPr>
          <p:spPr bwMode="auto">
            <a:xfrm flipV="1">
              <a:off x="612" y="1534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86" name="Text Box 89" descr="斜纹布"/>
            <p:cNvSpPr txBox="1">
              <a:spLocks noChangeArrowheads="1"/>
            </p:cNvSpPr>
            <p:nvPr/>
          </p:nvSpPr>
          <p:spPr bwMode="auto">
            <a:xfrm>
              <a:off x="657" y="1943"/>
              <a:ext cx="22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5587" name="Text Box 90" descr="斜纹布"/>
            <p:cNvSpPr txBox="1">
              <a:spLocks noChangeArrowheads="1"/>
            </p:cNvSpPr>
            <p:nvPr/>
          </p:nvSpPr>
          <p:spPr bwMode="auto">
            <a:xfrm>
              <a:off x="2018" y="1943"/>
              <a:ext cx="22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5588" name="Line 91"/>
            <p:cNvSpPr>
              <a:spLocks noChangeShapeType="1"/>
            </p:cNvSpPr>
            <p:nvPr/>
          </p:nvSpPr>
          <p:spPr bwMode="auto">
            <a:xfrm flipV="1">
              <a:off x="1655" y="1207"/>
              <a:ext cx="0" cy="318"/>
            </a:xfrm>
            <a:prstGeom prst="line">
              <a:avLst/>
            </a:prstGeom>
            <a:noFill/>
            <a:ln w="38100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9" name="Text Box 92" descr="斜纹布"/>
            <p:cNvSpPr txBox="1">
              <a:spLocks noChangeArrowheads="1"/>
            </p:cNvSpPr>
            <p:nvPr/>
          </p:nvSpPr>
          <p:spPr bwMode="auto">
            <a:xfrm>
              <a:off x="1292" y="1207"/>
              <a:ext cx="408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90" name="Line 94"/>
            <p:cNvSpPr>
              <a:spLocks noChangeShapeType="1"/>
            </p:cNvSpPr>
            <p:nvPr/>
          </p:nvSpPr>
          <p:spPr bwMode="auto">
            <a:xfrm>
              <a:off x="1746" y="1217"/>
              <a:ext cx="317" cy="0"/>
            </a:xfrm>
            <a:prstGeom prst="line">
              <a:avLst/>
            </a:prstGeom>
            <a:noFill/>
            <a:ln w="38100" cap="sq">
              <a:solidFill>
                <a:srgbClr val="00CC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1" name="Text Box 95" descr="斜纹布"/>
            <p:cNvSpPr txBox="1">
              <a:spLocks noChangeArrowheads="1"/>
            </p:cNvSpPr>
            <p:nvPr/>
          </p:nvSpPr>
          <p:spPr bwMode="auto">
            <a:xfrm>
              <a:off x="1655" y="799"/>
              <a:ext cx="54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 =?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92" name="Text Box 96" descr="斜纹布"/>
            <p:cNvSpPr txBox="1">
              <a:spLocks noChangeArrowheads="1"/>
            </p:cNvSpPr>
            <p:nvPr/>
          </p:nvSpPr>
          <p:spPr bwMode="auto">
            <a:xfrm>
              <a:off x="431" y="1262"/>
              <a:ext cx="589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10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93" name="Rectangle 98"/>
            <p:cNvSpPr>
              <a:spLocks noChangeArrowheads="1"/>
            </p:cNvSpPr>
            <p:nvPr/>
          </p:nvSpPr>
          <p:spPr bwMode="auto">
            <a:xfrm>
              <a:off x="975" y="1262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302201" name="Text Box 121" descr="斜纹布"/>
          <p:cNvSpPr txBox="1">
            <a:spLocks noChangeArrowheads="1"/>
          </p:cNvSpPr>
          <p:nvPr/>
        </p:nvSpPr>
        <p:spPr bwMode="auto">
          <a:xfrm>
            <a:off x="4859338" y="778659"/>
            <a:ext cx="923925" cy="52322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例</a:t>
            </a: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5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02203" name="Text Box 123"/>
          <p:cNvSpPr txBox="1">
            <a:spLocks noChangeArrowheads="1"/>
          </p:cNvSpPr>
          <p:nvPr/>
        </p:nvSpPr>
        <p:spPr bwMode="auto">
          <a:xfrm>
            <a:off x="5818981" y="805318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求电流 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endParaRPr kumimoji="1" lang="en-US" altLang="zh-CN" sz="2800" b="1" i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02205" name="Text Box 125" descr="斜纹布"/>
          <p:cNvSpPr txBox="1">
            <a:spLocks noChangeArrowheads="1"/>
          </p:cNvSpPr>
          <p:nvPr/>
        </p:nvSpPr>
        <p:spPr bwMode="auto">
          <a:xfrm>
            <a:off x="5020472" y="4005871"/>
            <a:ext cx="923925" cy="52322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例</a:t>
            </a: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6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02206" name="Text Box 126"/>
          <p:cNvSpPr txBox="1">
            <a:spLocks noChangeArrowheads="1"/>
          </p:cNvSpPr>
          <p:nvPr/>
        </p:nvSpPr>
        <p:spPr bwMode="auto">
          <a:xfrm>
            <a:off x="5875337" y="4000037"/>
            <a:ext cx="17287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求电压</a:t>
            </a:r>
            <a:r>
              <a:rPr kumimoji="1" lang="zh-CN" altLang="en-US" sz="28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endParaRPr kumimoji="1" lang="en-US" altLang="zh-CN" sz="2800" i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02208" name="Object 128"/>
          <p:cNvGraphicFramePr>
            <a:graphicFrameLocks noChangeAspect="1"/>
          </p:cNvGraphicFramePr>
          <p:nvPr/>
        </p:nvGraphicFramePr>
        <p:xfrm>
          <a:off x="6065045" y="4962293"/>
          <a:ext cx="227488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6" name="公式" r:id="rId6" imgW="985520" imgH="130810" progId="Equation.3">
                  <p:embed/>
                </p:oleObj>
              </mc:Choice>
              <mc:Fallback>
                <p:oleObj name="公式" r:id="rId6" imgW="985520" imgH="130810" progId="Equation.3">
                  <p:embed/>
                  <p:pic>
                    <p:nvPicPr>
                      <p:cNvPr id="0" name="Object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5045" y="4962293"/>
                        <a:ext cx="227488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02209" name="Object 129"/>
              <p:cNvSpPr txBox="1"/>
              <p:nvPr/>
            </p:nvSpPr>
            <p:spPr bwMode="auto">
              <a:xfrm>
                <a:off x="6021388" y="5613400"/>
                <a:ext cx="2362200" cy="4365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2209" name="Object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1388" y="5613400"/>
                <a:ext cx="2362200" cy="436563"/>
              </a:xfrm>
              <a:prstGeom prst="rect">
                <a:avLst/>
              </a:prstGeom>
              <a:blipFill rotWithShape="1">
                <a:blip r:embed="rId8"/>
                <a:stretch>
                  <a:fillRect l="-13" r="13" b="-82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2210" name="Object 130"/>
          <p:cNvGraphicFramePr>
            <a:graphicFrameLocks noChangeAspect="1"/>
          </p:cNvGraphicFramePr>
          <p:nvPr/>
        </p:nvGraphicFramePr>
        <p:xfrm>
          <a:off x="4948239" y="6312462"/>
          <a:ext cx="39735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7" name="公式" r:id="rId9" imgW="1680210" imgH="130810" progId="Equation.3">
                  <p:embed/>
                </p:oleObj>
              </mc:Choice>
              <mc:Fallback>
                <p:oleObj name="公式" r:id="rId9" imgW="1680210" imgH="130810" progId="Equation.3">
                  <p:embed/>
                  <p:pic>
                    <p:nvPicPr>
                      <p:cNvPr id="0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239" y="6312462"/>
                        <a:ext cx="3973512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62"/>
          <p:cNvGrpSpPr/>
          <p:nvPr/>
        </p:nvGrpSpPr>
        <p:grpSpPr bwMode="auto">
          <a:xfrm>
            <a:off x="448472" y="3775638"/>
            <a:ext cx="4068762" cy="2592387"/>
            <a:chOff x="3107" y="2069"/>
            <a:chExt cx="2563" cy="1633"/>
          </a:xfrm>
        </p:grpSpPr>
        <p:sp>
          <p:nvSpPr>
            <p:cNvPr id="65556" name="Line 132"/>
            <p:cNvSpPr>
              <a:spLocks noChangeShapeType="1"/>
            </p:cNvSpPr>
            <p:nvPr/>
          </p:nvSpPr>
          <p:spPr bwMode="auto">
            <a:xfrm>
              <a:off x="5058" y="2523"/>
              <a:ext cx="0" cy="117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7" name="Oval 133"/>
            <p:cNvSpPr>
              <a:spLocks noChangeArrowheads="1"/>
            </p:cNvSpPr>
            <p:nvPr/>
          </p:nvSpPr>
          <p:spPr bwMode="auto">
            <a:xfrm>
              <a:off x="4332" y="2341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5558" name="Rectangle 134"/>
            <p:cNvSpPr>
              <a:spLocks noChangeArrowheads="1"/>
            </p:cNvSpPr>
            <p:nvPr/>
          </p:nvSpPr>
          <p:spPr bwMode="auto">
            <a:xfrm>
              <a:off x="3334" y="2523"/>
              <a:ext cx="613" cy="1179"/>
            </a:xfrm>
            <a:prstGeom prst="rect">
              <a:avLst/>
            </a:prstGeom>
            <a:noFill/>
            <a:ln w="28575" cap="sq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5559" name="Oval 135"/>
            <p:cNvSpPr>
              <a:spLocks noChangeArrowheads="1"/>
            </p:cNvSpPr>
            <p:nvPr/>
          </p:nvSpPr>
          <p:spPr bwMode="auto">
            <a:xfrm>
              <a:off x="3107" y="297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5560" name="Rectangle 136"/>
            <p:cNvSpPr>
              <a:spLocks noChangeArrowheads="1"/>
            </p:cNvSpPr>
            <p:nvPr/>
          </p:nvSpPr>
          <p:spPr bwMode="auto">
            <a:xfrm>
              <a:off x="4994" y="2976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5561" name="Rectangle 137"/>
            <p:cNvSpPr>
              <a:spLocks noChangeArrowheads="1"/>
            </p:cNvSpPr>
            <p:nvPr/>
          </p:nvSpPr>
          <p:spPr bwMode="auto">
            <a:xfrm>
              <a:off x="3878" y="2931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5562" name="Text Box 138" descr="斜纹布"/>
            <p:cNvSpPr txBox="1">
              <a:spLocks noChangeArrowheads="1"/>
            </p:cNvSpPr>
            <p:nvPr/>
          </p:nvSpPr>
          <p:spPr bwMode="auto">
            <a:xfrm>
              <a:off x="4287" y="2069"/>
              <a:ext cx="5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4V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63" name="Line 139"/>
            <p:cNvSpPr>
              <a:spLocks noChangeShapeType="1"/>
            </p:cNvSpPr>
            <p:nvPr/>
          </p:nvSpPr>
          <p:spPr bwMode="auto">
            <a:xfrm>
              <a:off x="3107" y="3157"/>
              <a:ext cx="363" cy="0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4" name="Line 140"/>
            <p:cNvSpPr>
              <a:spLocks noChangeShapeType="1"/>
            </p:cNvSpPr>
            <p:nvPr/>
          </p:nvSpPr>
          <p:spPr bwMode="auto">
            <a:xfrm>
              <a:off x="3947" y="2523"/>
              <a:ext cx="111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5" name="Line 141"/>
            <p:cNvSpPr>
              <a:spLocks noChangeShapeType="1"/>
            </p:cNvSpPr>
            <p:nvPr/>
          </p:nvSpPr>
          <p:spPr bwMode="auto">
            <a:xfrm>
              <a:off x="3947" y="3702"/>
              <a:ext cx="111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6" name="Text Box 142" descr="斜纹布"/>
            <p:cNvSpPr txBox="1">
              <a:spLocks noChangeArrowheads="1"/>
            </p:cNvSpPr>
            <p:nvPr/>
          </p:nvSpPr>
          <p:spPr bwMode="auto">
            <a:xfrm>
              <a:off x="4786" y="2478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67" name="Text Box 143" descr="斜纹布"/>
            <p:cNvSpPr txBox="1">
              <a:spLocks noChangeArrowheads="1"/>
            </p:cNvSpPr>
            <p:nvPr/>
          </p:nvSpPr>
          <p:spPr bwMode="auto">
            <a:xfrm>
              <a:off x="4831" y="3340"/>
              <a:ext cx="2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5568" name="Line 144"/>
            <p:cNvSpPr>
              <a:spLocks noChangeShapeType="1"/>
            </p:cNvSpPr>
            <p:nvPr/>
          </p:nvSpPr>
          <p:spPr bwMode="auto">
            <a:xfrm flipV="1">
              <a:off x="3334" y="2614"/>
              <a:ext cx="0" cy="318"/>
            </a:xfrm>
            <a:prstGeom prst="line">
              <a:avLst/>
            </a:prstGeom>
            <a:noFill/>
            <a:ln w="38100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9" name="Text Box 145" descr="斜纹布"/>
            <p:cNvSpPr txBox="1">
              <a:spLocks noChangeArrowheads="1"/>
            </p:cNvSpPr>
            <p:nvPr/>
          </p:nvSpPr>
          <p:spPr bwMode="auto">
            <a:xfrm>
              <a:off x="3288" y="2614"/>
              <a:ext cx="5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10A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70" name="Text Box 146" descr="斜纹布"/>
            <p:cNvSpPr txBox="1">
              <a:spLocks noChangeArrowheads="1"/>
            </p:cNvSpPr>
            <p:nvPr/>
          </p:nvSpPr>
          <p:spPr bwMode="auto">
            <a:xfrm>
              <a:off x="4332" y="2931"/>
              <a:ext cx="77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 =?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71" name="Text Box 147" descr="斜纹布"/>
            <p:cNvSpPr txBox="1">
              <a:spLocks noChangeArrowheads="1"/>
            </p:cNvSpPr>
            <p:nvPr/>
          </p:nvSpPr>
          <p:spPr bwMode="auto">
            <a:xfrm>
              <a:off x="3878" y="2931"/>
              <a:ext cx="6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2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72" name="Text Box 149" descr="斜纹布"/>
            <p:cNvSpPr txBox="1">
              <a:spLocks noChangeArrowheads="1"/>
            </p:cNvSpPr>
            <p:nvPr/>
          </p:nvSpPr>
          <p:spPr bwMode="auto">
            <a:xfrm>
              <a:off x="4060" y="2206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5573" name="Text Box 150" descr="斜纹布"/>
            <p:cNvSpPr txBox="1">
              <a:spLocks noChangeArrowheads="1"/>
            </p:cNvSpPr>
            <p:nvPr/>
          </p:nvSpPr>
          <p:spPr bwMode="auto">
            <a:xfrm>
              <a:off x="4786" y="2205"/>
              <a:ext cx="2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5574" name="Line 151"/>
            <p:cNvSpPr>
              <a:spLocks noChangeShapeType="1"/>
            </p:cNvSpPr>
            <p:nvPr/>
          </p:nvSpPr>
          <p:spPr bwMode="auto">
            <a:xfrm>
              <a:off x="5194" y="2614"/>
              <a:ext cx="0" cy="363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5" name="Text Box 152" descr="斜纹布"/>
            <p:cNvSpPr txBox="1">
              <a:spLocks noChangeArrowheads="1"/>
            </p:cNvSpPr>
            <p:nvPr/>
          </p:nvSpPr>
          <p:spPr bwMode="auto">
            <a:xfrm>
              <a:off x="5125" y="2569"/>
              <a:ext cx="5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3A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7" name="Group 154"/>
          <p:cNvGrpSpPr/>
          <p:nvPr/>
        </p:nvGrpSpPr>
        <p:grpSpPr bwMode="auto">
          <a:xfrm>
            <a:off x="1888334" y="5720325"/>
            <a:ext cx="431800" cy="647700"/>
            <a:chOff x="2925" y="2523"/>
            <a:chExt cx="272" cy="408"/>
          </a:xfrm>
        </p:grpSpPr>
        <p:sp>
          <p:nvSpPr>
            <p:cNvPr id="65554" name="Line 155"/>
            <p:cNvSpPr>
              <a:spLocks noChangeShapeType="1"/>
            </p:cNvSpPr>
            <p:nvPr/>
          </p:nvSpPr>
          <p:spPr bwMode="auto">
            <a:xfrm>
              <a:off x="2925" y="2523"/>
              <a:ext cx="0" cy="408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5" name="Text Box 156" descr="斜纹布"/>
            <p:cNvSpPr txBox="1">
              <a:spLocks noChangeArrowheads="1"/>
            </p:cNvSpPr>
            <p:nvPr/>
          </p:nvSpPr>
          <p:spPr bwMode="auto">
            <a:xfrm>
              <a:off x="2925" y="2568"/>
              <a:ext cx="2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endParaRPr kumimoji="1" lang="en-US" altLang="zh-CN" sz="2400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3568700"/>
            <a:ext cx="9144000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c 100"/>
          <p:cNvSpPr/>
          <p:nvPr/>
        </p:nvSpPr>
        <p:spPr bwMode="auto">
          <a:xfrm>
            <a:off x="1496342" y="1734742"/>
            <a:ext cx="1536473" cy="1129108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Text Box 88" descr="斜纹布"/>
          <p:cNvSpPr txBox="1">
            <a:spLocks noChangeArrowheads="1"/>
          </p:cNvSpPr>
          <p:nvPr/>
        </p:nvSpPr>
        <p:spPr bwMode="auto">
          <a:xfrm flipV="1">
            <a:off x="767906" y="1083347"/>
            <a:ext cx="503238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70" name="Text Box 89" descr="斜纹布"/>
          <p:cNvSpPr txBox="1">
            <a:spLocks noChangeArrowheads="1"/>
          </p:cNvSpPr>
          <p:nvPr/>
        </p:nvSpPr>
        <p:spPr bwMode="auto">
          <a:xfrm>
            <a:off x="837757" y="1763480"/>
            <a:ext cx="360363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800" dirty="0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3" name="Text Box 26"/>
          <p:cNvSpPr txBox="1">
            <a:spLocks noChangeArrowheads="1"/>
          </p:cNvSpPr>
          <p:nvPr/>
        </p:nvSpPr>
        <p:spPr bwMode="auto">
          <a:xfrm>
            <a:off x="5217323" y="4842226"/>
            <a:ext cx="457312" cy="519102"/>
          </a:xfrm>
          <a:prstGeom prst="rect">
            <a:avLst/>
          </a:prstGeom>
          <a:solidFill>
            <a:srgbClr val="990033"/>
          </a:solidFill>
          <a:ln>
            <a:noFill/>
          </a:ln>
          <a:effectLst>
            <a:prstShdw prst="shdw17" dist="17961" dir="2700000">
              <a:srgbClr val="5C001F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解</a:t>
            </a:r>
            <a:endParaRPr kumimoji="1" lang="zh-CN" altLang="en-US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" name="Arc 100"/>
          <p:cNvSpPr/>
          <p:nvPr/>
        </p:nvSpPr>
        <p:spPr bwMode="auto">
          <a:xfrm>
            <a:off x="2064428" y="4928956"/>
            <a:ext cx="1135181" cy="1129108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Text Box 143" descr="斜纹布"/>
          <p:cNvSpPr txBox="1">
            <a:spLocks noChangeArrowheads="1"/>
          </p:cNvSpPr>
          <p:nvPr/>
        </p:nvSpPr>
        <p:spPr bwMode="auto">
          <a:xfrm>
            <a:off x="1427166" y="5602188"/>
            <a:ext cx="360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800" dirty="0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6" name="Text Box 142" descr="斜纹布"/>
          <p:cNvSpPr txBox="1">
            <a:spLocks noChangeArrowheads="1"/>
          </p:cNvSpPr>
          <p:nvPr/>
        </p:nvSpPr>
        <p:spPr bwMode="auto">
          <a:xfrm>
            <a:off x="1348584" y="4743089"/>
            <a:ext cx="503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42" name="Text Box 38"/>
          <p:cNvSpPr txBox="1">
            <a:spLocks noChangeArrowheads="1"/>
          </p:cNvSpPr>
          <p:nvPr/>
        </p:nvSpPr>
        <p:spPr bwMode="auto">
          <a:xfrm>
            <a:off x="793750" y="4779963"/>
            <a:ext cx="647700" cy="519112"/>
          </a:xfrm>
          <a:prstGeom prst="rect">
            <a:avLst/>
          </a:prstGeom>
          <a:solidFill>
            <a:srgbClr val="990033"/>
          </a:solidFill>
          <a:ln>
            <a:noFill/>
          </a:ln>
          <a:effectLst>
            <a:prstShdw prst="shdw17" dist="17961" dir="2700000">
              <a:srgbClr val="5C001F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解</a:t>
            </a:r>
            <a:endParaRPr kumimoji="1" lang="zh-CN" altLang="en-US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303143" name="Object 39"/>
          <p:cNvGraphicFramePr>
            <a:graphicFrameLocks noChangeAspect="1"/>
          </p:cNvGraphicFramePr>
          <p:nvPr/>
        </p:nvGraphicFramePr>
        <p:xfrm>
          <a:off x="2347914" y="5073650"/>
          <a:ext cx="21590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9" name="公式" r:id="rId1" imgW="967740" imgH="379730" progId="Equation.3">
                  <p:embed/>
                </p:oleObj>
              </mc:Choice>
              <mc:Fallback>
                <p:oleObj name="公式" r:id="rId1" imgW="967740" imgH="37973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4" y="5073650"/>
                        <a:ext cx="21590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03145" name="Object 41"/>
              <p:cNvSpPr txBox="1"/>
              <p:nvPr/>
            </p:nvSpPr>
            <p:spPr bwMode="auto">
              <a:xfrm>
                <a:off x="2335215" y="6180138"/>
                <a:ext cx="3579812" cy="550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3145" name="Object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5215" y="6180138"/>
                <a:ext cx="3579812" cy="550862"/>
              </a:xfrm>
              <a:prstGeom prst="rect">
                <a:avLst/>
              </a:prstGeom>
              <a:blipFill rotWithShape="1">
                <a:blip r:embed="rId3"/>
                <a:stretch>
                  <a:fillRect l="-9" t="-5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32"/>
          <p:cNvGrpSpPr/>
          <p:nvPr/>
        </p:nvGrpSpPr>
        <p:grpSpPr bwMode="auto">
          <a:xfrm>
            <a:off x="1192213" y="1308100"/>
            <a:ext cx="5616575" cy="3687763"/>
            <a:chOff x="703" y="572"/>
            <a:chExt cx="3538" cy="2323"/>
          </a:xfrm>
        </p:grpSpPr>
        <p:sp>
          <p:nvSpPr>
            <p:cNvPr id="67592" name="Oval 94"/>
            <p:cNvSpPr>
              <a:spLocks noChangeArrowheads="1"/>
            </p:cNvSpPr>
            <p:nvPr/>
          </p:nvSpPr>
          <p:spPr bwMode="auto">
            <a:xfrm>
              <a:off x="1202" y="143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7593" name="Rectangle 95"/>
            <p:cNvSpPr>
              <a:spLocks noChangeArrowheads="1"/>
            </p:cNvSpPr>
            <p:nvPr/>
          </p:nvSpPr>
          <p:spPr bwMode="auto">
            <a:xfrm>
              <a:off x="1384" y="1116"/>
              <a:ext cx="907" cy="1044"/>
            </a:xfrm>
            <a:prstGeom prst="rect">
              <a:avLst/>
            </a:prstGeom>
            <a:noFill/>
            <a:ln w="28575" cap="sq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7594" name="AutoShape 96"/>
            <p:cNvSpPr>
              <a:spLocks noChangeArrowheads="1"/>
            </p:cNvSpPr>
            <p:nvPr/>
          </p:nvSpPr>
          <p:spPr bwMode="auto">
            <a:xfrm>
              <a:off x="2744" y="935"/>
              <a:ext cx="499" cy="363"/>
            </a:xfrm>
            <a:prstGeom prst="diamond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7595" name="Rectangle 97" descr="斜纹布"/>
            <p:cNvSpPr>
              <a:spLocks noChangeArrowheads="1"/>
            </p:cNvSpPr>
            <p:nvPr/>
          </p:nvSpPr>
          <p:spPr bwMode="auto">
            <a:xfrm>
              <a:off x="2699" y="2160"/>
              <a:ext cx="862" cy="408"/>
            </a:xfrm>
            <a:prstGeom prst="rect">
              <a:avLst/>
            </a:prstGeom>
            <a:noFill/>
            <a:ln w="28575" cap="sq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7596" name="AutoShape 98"/>
            <p:cNvSpPr>
              <a:spLocks noChangeArrowheads="1"/>
            </p:cNvSpPr>
            <p:nvPr/>
          </p:nvSpPr>
          <p:spPr bwMode="auto">
            <a:xfrm>
              <a:off x="2880" y="2387"/>
              <a:ext cx="454" cy="363"/>
            </a:xfrm>
            <a:prstGeom prst="diamond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7597" name="Rectangle 99"/>
            <p:cNvSpPr>
              <a:spLocks noChangeArrowheads="1"/>
            </p:cNvSpPr>
            <p:nvPr/>
          </p:nvSpPr>
          <p:spPr bwMode="auto">
            <a:xfrm>
              <a:off x="2245" y="1479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7598" name="Text Box 100" descr="斜纹布"/>
            <p:cNvSpPr txBox="1">
              <a:spLocks noChangeArrowheads="1"/>
            </p:cNvSpPr>
            <p:nvPr/>
          </p:nvSpPr>
          <p:spPr bwMode="auto">
            <a:xfrm>
              <a:off x="703" y="1434"/>
              <a:ext cx="54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10V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599" name="Line 101"/>
            <p:cNvSpPr>
              <a:spLocks noChangeShapeType="1"/>
            </p:cNvSpPr>
            <p:nvPr/>
          </p:nvSpPr>
          <p:spPr bwMode="auto">
            <a:xfrm>
              <a:off x="2298" y="1117"/>
              <a:ext cx="1678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0" name="Line 102"/>
            <p:cNvSpPr>
              <a:spLocks noChangeShapeType="1"/>
            </p:cNvSpPr>
            <p:nvPr/>
          </p:nvSpPr>
          <p:spPr bwMode="auto">
            <a:xfrm>
              <a:off x="2290" y="2159"/>
              <a:ext cx="1678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1" name="Text Box 103" descr="斜纹布"/>
            <p:cNvSpPr txBox="1">
              <a:spLocks noChangeArrowheads="1"/>
            </p:cNvSpPr>
            <p:nvPr/>
          </p:nvSpPr>
          <p:spPr bwMode="auto">
            <a:xfrm>
              <a:off x="3764" y="1162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02" name="Text Box 104" descr="斜纹布"/>
            <p:cNvSpPr txBox="1">
              <a:spLocks noChangeArrowheads="1"/>
            </p:cNvSpPr>
            <p:nvPr/>
          </p:nvSpPr>
          <p:spPr bwMode="auto">
            <a:xfrm flipV="1">
              <a:off x="1066" y="1162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03" name="Text Box 105" descr="斜纹布"/>
            <p:cNvSpPr txBox="1">
              <a:spLocks noChangeArrowheads="1"/>
            </p:cNvSpPr>
            <p:nvPr/>
          </p:nvSpPr>
          <p:spPr bwMode="auto">
            <a:xfrm>
              <a:off x="1157" y="1797"/>
              <a:ext cx="22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7604" name="Text Box 106" descr="斜纹布"/>
            <p:cNvSpPr txBox="1">
              <a:spLocks noChangeArrowheads="1"/>
            </p:cNvSpPr>
            <p:nvPr/>
          </p:nvSpPr>
          <p:spPr bwMode="auto">
            <a:xfrm>
              <a:off x="3788" y="1842"/>
              <a:ext cx="22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7605" name="Line 107"/>
            <p:cNvSpPr>
              <a:spLocks noChangeShapeType="1"/>
            </p:cNvSpPr>
            <p:nvPr/>
          </p:nvSpPr>
          <p:spPr bwMode="auto">
            <a:xfrm flipV="1">
              <a:off x="2404" y="1162"/>
              <a:ext cx="0" cy="318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6" name="Text Box 108" descr="斜纹布"/>
            <p:cNvSpPr txBox="1">
              <a:spLocks noChangeArrowheads="1"/>
            </p:cNvSpPr>
            <p:nvPr/>
          </p:nvSpPr>
          <p:spPr bwMode="auto">
            <a:xfrm>
              <a:off x="2835" y="572"/>
              <a:ext cx="408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3</a:t>
              </a: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07" name="Text Box 109" descr="斜纹布"/>
            <p:cNvSpPr txBox="1">
              <a:spLocks noChangeArrowheads="1"/>
            </p:cNvSpPr>
            <p:nvPr/>
          </p:nvSpPr>
          <p:spPr bwMode="auto">
            <a:xfrm>
              <a:off x="3697" y="1525"/>
              <a:ext cx="54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=?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08" name="Line 110"/>
            <p:cNvSpPr>
              <a:spLocks noChangeShapeType="1"/>
            </p:cNvSpPr>
            <p:nvPr/>
          </p:nvSpPr>
          <p:spPr bwMode="auto">
            <a:xfrm>
              <a:off x="3606" y="1194"/>
              <a:ext cx="317" cy="0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9" name="Text Box 111" descr="斜纹布"/>
            <p:cNvSpPr txBox="1">
              <a:spLocks noChangeArrowheads="1"/>
            </p:cNvSpPr>
            <p:nvPr/>
          </p:nvSpPr>
          <p:spPr bwMode="auto">
            <a:xfrm>
              <a:off x="3560" y="771"/>
              <a:ext cx="590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 </a:t>
              </a:r>
              <a:r>
                <a:rPr kumimoji="1" lang="en-US" altLang="zh-CN" sz="2800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=0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10" name="Text Box 112" descr="斜纹布"/>
            <p:cNvSpPr txBox="1">
              <a:spLocks noChangeArrowheads="1"/>
            </p:cNvSpPr>
            <p:nvPr/>
          </p:nvSpPr>
          <p:spPr bwMode="auto">
            <a:xfrm>
              <a:off x="1565" y="754"/>
              <a:ext cx="589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5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11" name="Text Box 114" descr="斜纹布"/>
            <p:cNvSpPr txBox="1">
              <a:spLocks noChangeArrowheads="1"/>
            </p:cNvSpPr>
            <p:nvPr/>
          </p:nvSpPr>
          <p:spPr bwMode="auto">
            <a:xfrm>
              <a:off x="1792" y="1479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5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12" name="Text Box 115" descr="斜纹布"/>
            <p:cNvSpPr txBox="1">
              <a:spLocks noChangeArrowheads="1"/>
            </p:cNvSpPr>
            <p:nvPr/>
          </p:nvSpPr>
          <p:spPr bwMode="auto">
            <a:xfrm flipV="1">
              <a:off x="2518" y="844"/>
              <a:ext cx="273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7613" name="Text Box 116" descr="斜纹布"/>
            <p:cNvSpPr txBox="1">
              <a:spLocks noChangeArrowheads="1"/>
            </p:cNvSpPr>
            <p:nvPr/>
          </p:nvSpPr>
          <p:spPr bwMode="auto">
            <a:xfrm flipV="1">
              <a:off x="3153" y="844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14" name="Line 117"/>
            <p:cNvSpPr>
              <a:spLocks noChangeShapeType="1"/>
            </p:cNvSpPr>
            <p:nvPr/>
          </p:nvSpPr>
          <p:spPr bwMode="auto">
            <a:xfrm>
              <a:off x="3107" y="2387"/>
              <a:ext cx="0" cy="363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5" name="Line 118"/>
            <p:cNvSpPr>
              <a:spLocks noChangeShapeType="1"/>
            </p:cNvSpPr>
            <p:nvPr/>
          </p:nvSpPr>
          <p:spPr bwMode="auto">
            <a:xfrm flipH="1">
              <a:off x="3334" y="2568"/>
              <a:ext cx="226" cy="0"/>
            </a:xfrm>
            <a:prstGeom prst="line">
              <a:avLst/>
            </a:prstGeom>
            <a:noFill/>
            <a:ln w="28575" cap="sq">
              <a:solidFill>
                <a:srgbClr val="00CC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6" name="Text Box 119" descr="斜纹布"/>
            <p:cNvSpPr txBox="1">
              <a:spLocks noChangeArrowheads="1"/>
            </p:cNvSpPr>
            <p:nvPr/>
          </p:nvSpPr>
          <p:spPr bwMode="auto">
            <a:xfrm>
              <a:off x="3288" y="2568"/>
              <a:ext cx="408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r>
                <a:rPr kumimoji="1" lang="en-US" altLang="zh-CN" sz="280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17" name="Text Box 120" descr="斜纹布"/>
            <p:cNvSpPr txBox="1">
              <a:spLocks noChangeArrowheads="1"/>
            </p:cNvSpPr>
            <p:nvPr/>
          </p:nvSpPr>
          <p:spPr bwMode="auto">
            <a:xfrm>
              <a:off x="2336" y="1162"/>
              <a:ext cx="363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18" name="Text Box 121" descr="斜纹布"/>
            <p:cNvSpPr txBox="1">
              <a:spLocks noChangeArrowheads="1"/>
            </p:cNvSpPr>
            <p:nvPr/>
          </p:nvSpPr>
          <p:spPr bwMode="auto">
            <a:xfrm>
              <a:off x="2880" y="1797"/>
              <a:ext cx="45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5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19" name="Text Box 122" descr="斜纹布"/>
            <p:cNvSpPr txBox="1">
              <a:spLocks noChangeArrowheads="1"/>
            </p:cNvSpPr>
            <p:nvPr/>
          </p:nvSpPr>
          <p:spPr bwMode="auto">
            <a:xfrm flipV="1">
              <a:off x="3363" y="1894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20" name="Text Box 123" descr="斜纹布"/>
            <p:cNvSpPr txBox="1">
              <a:spLocks noChangeArrowheads="1"/>
            </p:cNvSpPr>
            <p:nvPr/>
          </p:nvSpPr>
          <p:spPr bwMode="auto">
            <a:xfrm flipV="1">
              <a:off x="2517" y="1933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80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7621" name="Rectangle 124"/>
            <p:cNvSpPr>
              <a:spLocks noChangeArrowheads="1"/>
            </p:cNvSpPr>
            <p:nvPr/>
          </p:nvSpPr>
          <p:spPr bwMode="auto">
            <a:xfrm>
              <a:off x="2971" y="2114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7622" name="Rectangle 125"/>
            <p:cNvSpPr>
              <a:spLocks noChangeArrowheads="1"/>
            </p:cNvSpPr>
            <p:nvPr/>
          </p:nvSpPr>
          <p:spPr bwMode="auto">
            <a:xfrm>
              <a:off x="1656" y="1071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303230" name="Text Box 126" descr="斜纹布"/>
          <p:cNvSpPr txBox="1">
            <a:spLocks noChangeArrowheads="1"/>
          </p:cNvSpPr>
          <p:nvPr/>
        </p:nvSpPr>
        <p:spPr bwMode="auto">
          <a:xfrm>
            <a:off x="431800" y="963613"/>
            <a:ext cx="923925" cy="5794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7</a:t>
            </a:r>
            <a:endParaRPr kumimoji="1" lang="en-US" altLang="zh-CN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03231" name="Text Box 127"/>
          <p:cNvSpPr txBox="1">
            <a:spLocks noChangeArrowheads="1"/>
          </p:cNvSpPr>
          <p:nvPr/>
        </p:nvSpPr>
        <p:spPr bwMode="auto">
          <a:xfrm>
            <a:off x="1370013" y="1035050"/>
            <a:ext cx="2952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求开路电压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endParaRPr kumimoji="1" lang="en-US" altLang="zh-CN" sz="2800" b="1" i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1" name="Arc 100"/>
          <p:cNvSpPr/>
          <p:nvPr/>
        </p:nvSpPr>
        <p:spPr bwMode="auto">
          <a:xfrm>
            <a:off x="4405077" y="2610252"/>
            <a:ext cx="1135181" cy="782238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115" descr="斜纹布"/>
          <p:cNvSpPr txBox="1">
            <a:spLocks noChangeArrowheads="1"/>
          </p:cNvSpPr>
          <p:nvPr/>
        </p:nvSpPr>
        <p:spPr bwMode="auto">
          <a:xfrm flipV="1">
            <a:off x="3350419" y="3182346"/>
            <a:ext cx="433388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800" dirty="0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4" name="Text Box 116" descr="斜纹布"/>
          <p:cNvSpPr txBox="1">
            <a:spLocks noChangeArrowheads="1"/>
          </p:cNvSpPr>
          <p:nvPr/>
        </p:nvSpPr>
        <p:spPr bwMode="auto">
          <a:xfrm flipV="1">
            <a:off x="3289359" y="2354464"/>
            <a:ext cx="503238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5940427" y="6188076"/>
                <a:ext cx="1437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27" y="6188076"/>
                <a:ext cx="143763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956" y="694055"/>
            <a:ext cx="4802293" cy="270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0" y="14288"/>
            <a:ext cx="4427538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1.1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电路和电路模型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751" y="181386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</a:rPr>
              <a:t>能量的收集、传输、和分配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614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3536950"/>
            <a:ext cx="4622312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4" name="Picture 4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6"/>
          <a:stretch>
            <a:fillRect/>
          </a:stretch>
        </p:blipFill>
        <p:spPr bwMode="auto">
          <a:xfrm>
            <a:off x="5124450" y="3536950"/>
            <a:ext cx="3860799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91" name="Text Box 43"/>
          <p:cNvSpPr txBox="1">
            <a:spLocks noChangeArrowheads="1"/>
          </p:cNvSpPr>
          <p:nvPr/>
        </p:nvSpPr>
        <p:spPr bwMode="auto">
          <a:xfrm>
            <a:off x="5003800" y="1064693"/>
            <a:ext cx="647700" cy="519113"/>
          </a:xfrm>
          <a:prstGeom prst="rect">
            <a:avLst/>
          </a:prstGeom>
          <a:solidFill>
            <a:srgbClr val="990033"/>
          </a:solidFill>
          <a:ln>
            <a:noFill/>
          </a:ln>
          <a:effectLst>
            <a:prstShdw prst="shdw17" dist="17961" dir="2700000">
              <a:srgbClr val="5C001F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解</a:t>
            </a:r>
            <a:endParaRPr kumimoji="1" lang="zh-CN" altLang="en-US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58092" name="Object 44"/>
          <p:cNvGraphicFramePr>
            <a:graphicFrameLocks noChangeAspect="1"/>
          </p:cNvGraphicFramePr>
          <p:nvPr/>
        </p:nvGraphicFramePr>
        <p:xfrm>
          <a:off x="6119813" y="993256"/>
          <a:ext cx="20637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6" name="公式" r:id="rId1" imgW="772160" imgH="184150" progId="Equation.3">
                  <p:embed/>
                </p:oleObj>
              </mc:Choice>
              <mc:Fallback>
                <p:oleObj name="公式" r:id="rId1" imgW="772160" imgH="18415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813" y="993256"/>
                        <a:ext cx="20637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93" name="Object 45"/>
          <p:cNvGraphicFramePr>
            <a:graphicFrameLocks noChangeAspect="1"/>
          </p:cNvGraphicFramePr>
          <p:nvPr/>
        </p:nvGraphicFramePr>
        <p:xfrm>
          <a:off x="6011863" y="1640956"/>
          <a:ext cx="27654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7" name="公式" r:id="rId3" imgW="1092835" imgH="184150" progId="Equation.3">
                  <p:embed/>
                </p:oleObj>
              </mc:Choice>
              <mc:Fallback>
                <p:oleObj name="公式" r:id="rId3" imgW="1092835" imgH="18415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640956"/>
                        <a:ext cx="276542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95" name="Object 47"/>
          <p:cNvGraphicFramePr>
            <a:graphicFrameLocks noChangeAspect="1"/>
          </p:cNvGraphicFramePr>
          <p:nvPr/>
        </p:nvGraphicFramePr>
        <p:xfrm>
          <a:off x="6227763" y="2217218"/>
          <a:ext cx="223678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8" name="公式" r:id="rId5" imgW="878840" imgH="415925" progId="Equation.3">
                  <p:embed/>
                </p:oleObj>
              </mc:Choice>
              <mc:Fallback>
                <p:oleObj name="公式" r:id="rId5" imgW="878840" imgH="415925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217218"/>
                        <a:ext cx="2236787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96" name="Line 48"/>
          <p:cNvSpPr>
            <a:spLocks noChangeShapeType="1"/>
          </p:cNvSpPr>
          <p:nvPr/>
        </p:nvSpPr>
        <p:spPr bwMode="auto">
          <a:xfrm flipH="1">
            <a:off x="4606132" y="5049909"/>
            <a:ext cx="647700" cy="0"/>
          </a:xfrm>
          <a:prstGeom prst="line">
            <a:avLst/>
          </a:prstGeom>
          <a:noFill/>
          <a:ln w="76200" cap="sq">
            <a:solidFill>
              <a:srgbClr val="99CC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graphicFrame>
        <p:nvGraphicFramePr>
          <p:cNvPr id="258097" name="Object 49"/>
          <p:cNvGraphicFramePr>
            <a:graphicFrameLocks noChangeAspect="1"/>
          </p:cNvGraphicFramePr>
          <p:nvPr/>
        </p:nvGraphicFramePr>
        <p:xfrm>
          <a:off x="6227763" y="3457055"/>
          <a:ext cx="2474913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9" name="公式" r:id="rId7" imgW="1003300" imgH="415925" progId="Equation.3">
                  <p:embed/>
                </p:oleObj>
              </mc:Choice>
              <mc:Fallback>
                <p:oleObj name="公式" r:id="rId7" imgW="1003300" imgH="415925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457055"/>
                        <a:ext cx="2474913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98" name="Object 50"/>
          <p:cNvGraphicFramePr>
            <a:graphicFrameLocks noChangeAspect="1"/>
          </p:cNvGraphicFramePr>
          <p:nvPr/>
        </p:nvGraphicFramePr>
        <p:xfrm>
          <a:off x="5580063" y="4536555"/>
          <a:ext cx="3182938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50" name="公式" r:id="rId9" imgW="1365885" imgH="433705" progId="Equation.3">
                  <p:embed/>
                </p:oleObj>
              </mc:Choice>
              <mc:Fallback>
                <p:oleObj name="公式" r:id="rId9" imgW="1365885" imgH="433705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4536555"/>
                        <a:ext cx="3182938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99" name="Object 51"/>
          <p:cNvGraphicFramePr>
            <a:graphicFrameLocks noChangeAspect="1"/>
          </p:cNvGraphicFramePr>
          <p:nvPr/>
        </p:nvGraphicFramePr>
        <p:xfrm>
          <a:off x="5580063" y="5544618"/>
          <a:ext cx="33670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51" name="公式" r:id="rId11" imgW="1341755" imgH="433705" progId="Equation.3">
                  <p:embed/>
                </p:oleObj>
              </mc:Choice>
              <mc:Fallback>
                <p:oleObj name="公式" r:id="rId11" imgW="1341755" imgH="433705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544618"/>
                        <a:ext cx="3367088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100" name="Object 52"/>
          <p:cNvGraphicFramePr>
            <a:graphicFrameLocks noChangeAspect="1"/>
          </p:cNvGraphicFramePr>
          <p:nvPr/>
        </p:nvGraphicFramePr>
        <p:xfrm>
          <a:off x="1474788" y="3499918"/>
          <a:ext cx="247491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52" name="公式" r:id="rId13" imgW="1074420" imgH="469265" progId="Equation.3">
                  <p:embed/>
                </p:oleObj>
              </mc:Choice>
              <mc:Fallback>
                <p:oleObj name="公式" r:id="rId13" imgW="1074420" imgH="469265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3499918"/>
                        <a:ext cx="2474912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101" name="Object 53"/>
          <p:cNvGraphicFramePr>
            <a:graphicFrameLocks noChangeAspect="1"/>
          </p:cNvGraphicFramePr>
          <p:nvPr/>
        </p:nvGraphicFramePr>
        <p:xfrm>
          <a:off x="1474788" y="4725468"/>
          <a:ext cx="253365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53" name="公式" r:id="rId15" imgW="1038860" imgH="469265" progId="Equation.3">
                  <p:embed/>
                </p:oleObj>
              </mc:Choice>
              <mc:Fallback>
                <p:oleObj name="公式" r:id="rId15" imgW="1038860" imgH="469265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4725468"/>
                        <a:ext cx="253365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102" name="Text Box 54"/>
          <p:cNvSpPr txBox="1">
            <a:spLocks noChangeArrowheads="1"/>
          </p:cNvSpPr>
          <p:nvPr/>
        </p:nvSpPr>
        <p:spPr bwMode="auto">
          <a:xfrm>
            <a:off x="1258888" y="5949431"/>
            <a:ext cx="31686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选择参数可以得到电压和功率放大。</a:t>
            </a:r>
            <a:endParaRPr kumimoji="1"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2" name="Group 98"/>
          <p:cNvGrpSpPr/>
          <p:nvPr/>
        </p:nvGrpSpPr>
        <p:grpSpPr bwMode="auto">
          <a:xfrm>
            <a:off x="250825" y="1498081"/>
            <a:ext cx="4967288" cy="2030412"/>
            <a:chOff x="158" y="709"/>
            <a:chExt cx="3129" cy="1279"/>
          </a:xfrm>
        </p:grpSpPr>
        <p:sp>
          <p:nvSpPr>
            <p:cNvPr id="68625" name="Oval 64"/>
            <p:cNvSpPr>
              <a:spLocks noChangeArrowheads="1"/>
            </p:cNvSpPr>
            <p:nvPr/>
          </p:nvSpPr>
          <p:spPr bwMode="auto">
            <a:xfrm>
              <a:off x="521" y="1208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8626" name="Line 65"/>
            <p:cNvSpPr>
              <a:spLocks noChangeShapeType="1"/>
            </p:cNvSpPr>
            <p:nvPr/>
          </p:nvSpPr>
          <p:spPr bwMode="auto">
            <a:xfrm>
              <a:off x="1632" y="890"/>
              <a:ext cx="1134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68627" name="AutoShape 66"/>
            <p:cNvSpPr>
              <a:spLocks noChangeArrowheads="1"/>
            </p:cNvSpPr>
            <p:nvPr/>
          </p:nvSpPr>
          <p:spPr bwMode="auto">
            <a:xfrm>
              <a:off x="2018" y="709"/>
              <a:ext cx="453" cy="363"/>
            </a:xfrm>
            <a:prstGeom prst="diamond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8628" name="Rectangle 67"/>
            <p:cNvSpPr>
              <a:spLocks noChangeArrowheads="1"/>
            </p:cNvSpPr>
            <p:nvPr/>
          </p:nvSpPr>
          <p:spPr bwMode="auto">
            <a:xfrm>
              <a:off x="725" y="890"/>
              <a:ext cx="907" cy="1044"/>
            </a:xfrm>
            <a:prstGeom prst="rect">
              <a:avLst/>
            </a:prstGeom>
            <a:noFill/>
            <a:ln w="28575" cap="sq" algn="ctr">
              <a:solidFill>
                <a:srgbClr val="FF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8629" name="Rectangle 68"/>
            <p:cNvSpPr>
              <a:spLocks noChangeArrowheads="1"/>
            </p:cNvSpPr>
            <p:nvPr/>
          </p:nvSpPr>
          <p:spPr bwMode="auto">
            <a:xfrm>
              <a:off x="1564" y="129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68630" name="Line 69"/>
            <p:cNvSpPr>
              <a:spLocks noChangeShapeType="1"/>
            </p:cNvSpPr>
            <p:nvPr/>
          </p:nvSpPr>
          <p:spPr bwMode="auto">
            <a:xfrm flipH="1">
              <a:off x="2698" y="890"/>
              <a:ext cx="0" cy="1044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1" name="Text Box 70" descr="斜纹布"/>
            <p:cNvSpPr txBox="1">
              <a:spLocks noChangeArrowheads="1"/>
            </p:cNvSpPr>
            <p:nvPr/>
          </p:nvSpPr>
          <p:spPr bwMode="auto">
            <a:xfrm>
              <a:off x="2743" y="890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632" name="Text Box 71" descr="斜纹布"/>
            <p:cNvSpPr txBox="1">
              <a:spLocks noChangeArrowheads="1"/>
            </p:cNvSpPr>
            <p:nvPr/>
          </p:nvSpPr>
          <p:spPr bwMode="auto">
            <a:xfrm flipV="1">
              <a:off x="317" y="1026"/>
              <a:ext cx="31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  <a:endParaRPr kumimoji="1"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633" name="Text Box 72" descr="斜纹布"/>
            <p:cNvSpPr txBox="1">
              <a:spLocks noChangeArrowheads="1"/>
            </p:cNvSpPr>
            <p:nvPr/>
          </p:nvSpPr>
          <p:spPr bwMode="auto">
            <a:xfrm>
              <a:off x="363" y="1616"/>
              <a:ext cx="227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 dirty="0">
                  <a:latin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8634" name="Text Box 73" descr="斜纹布"/>
            <p:cNvSpPr txBox="1">
              <a:spLocks noChangeArrowheads="1"/>
            </p:cNvSpPr>
            <p:nvPr/>
          </p:nvSpPr>
          <p:spPr bwMode="auto">
            <a:xfrm>
              <a:off x="2789" y="1661"/>
              <a:ext cx="295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  <a:endParaRPr kumimoji="1" lang="zh-CN" altLang="en-US" sz="28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635" name="Line 74"/>
            <p:cNvSpPr>
              <a:spLocks noChangeShapeType="1"/>
            </p:cNvSpPr>
            <p:nvPr/>
          </p:nvSpPr>
          <p:spPr bwMode="auto">
            <a:xfrm flipV="1">
              <a:off x="1156" y="981"/>
              <a:ext cx="363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6" name="Text Box 75" descr="斜纹布"/>
            <p:cNvSpPr txBox="1">
              <a:spLocks noChangeArrowheads="1"/>
            </p:cNvSpPr>
            <p:nvPr/>
          </p:nvSpPr>
          <p:spPr bwMode="auto">
            <a:xfrm>
              <a:off x="1746" y="981"/>
              <a:ext cx="408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I</a:t>
              </a:r>
              <a:r>
                <a:rPr kumimoji="1" lang="en-US" altLang="zh-CN" sz="280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 baseline="-2500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637" name="Text Box 76" descr="斜纹布"/>
            <p:cNvSpPr txBox="1">
              <a:spLocks noChangeArrowheads="1"/>
            </p:cNvSpPr>
            <p:nvPr/>
          </p:nvSpPr>
          <p:spPr bwMode="auto">
            <a:xfrm>
              <a:off x="2743" y="1253"/>
              <a:ext cx="544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=?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638" name="Line 77"/>
            <p:cNvSpPr>
              <a:spLocks noChangeShapeType="1"/>
            </p:cNvSpPr>
            <p:nvPr/>
          </p:nvSpPr>
          <p:spPr bwMode="auto">
            <a:xfrm flipH="1" flipV="1">
              <a:off x="1701" y="890"/>
              <a:ext cx="318" cy="1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9" name="Text Box 79" descr="斜纹布"/>
            <p:cNvSpPr txBox="1">
              <a:spLocks noChangeArrowheads="1"/>
            </p:cNvSpPr>
            <p:nvPr/>
          </p:nvSpPr>
          <p:spPr bwMode="auto">
            <a:xfrm>
              <a:off x="2199" y="1298"/>
              <a:ext cx="408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800" baseline="-25000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1"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640" name="Text Box 80" descr="斜纹布"/>
            <p:cNvSpPr txBox="1">
              <a:spLocks noChangeArrowheads="1"/>
            </p:cNvSpPr>
            <p:nvPr/>
          </p:nvSpPr>
          <p:spPr bwMode="auto">
            <a:xfrm>
              <a:off x="839" y="845"/>
              <a:ext cx="363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 I</a:t>
              </a:r>
              <a:r>
                <a:rPr kumimoji="1" lang="en-US" altLang="zh-CN" sz="280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641" name="Line 81"/>
            <p:cNvSpPr>
              <a:spLocks noChangeShapeType="1"/>
            </p:cNvSpPr>
            <p:nvPr/>
          </p:nvSpPr>
          <p:spPr bwMode="auto">
            <a:xfrm>
              <a:off x="2244" y="709"/>
              <a:ext cx="0" cy="363"/>
            </a:xfrm>
            <a:prstGeom prst="line">
              <a:avLst/>
            </a:prstGeom>
            <a:noFill/>
            <a:ln w="38100" cap="sq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42" name="Line 82"/>
            <p:cNvSpPr>
              <a:spLocks noChangeShapeType="1"/>
            </p:cNvSpPr>
            <p:nvPr/>
          </p:nvSpPr>
          <p:spPr bwMode="auto">
            <a:xfrm>
              <a:off x="1655" y="1934"/>
              <a:ext cx="1125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43" name="Text Box 83" descr="斜纹布"/>
            <p:cNvSpPr txBox="1">
              <a:spLocks noChangeArrowheads="1"/>
            </p:cNvSpPr>
            <p:nvPr/>
          </p:nvSpPr>
          <p:spPr bwMode="auto">
            <a:xfrm>
              <a:off x="1202" y="1298"/>
              <a:ext cx="408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80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644" name="Text Box 84" descr="斜纹布"/>
            <p:cNvSpPr txBox="1">
              <a:spLocks noChangeArrowheads="1"/>
            </p:cNvSpPr>
            <p:nvPr/>
          </p:nvSpPr>
          <p:spPr bwMode="auto">
            <a:xfrm>
              <a:off x="158" y="1344"/>
              <a:ext cx="408" cy="32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3D5C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endPara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645" name="Rectangle 85"/>
            <p:cNvSpPr>
              <a:spLocks noChangeArrowheads="1"/>
            </p:cNvSpPr>
            <p:nvPr/>
          </p:nvSpPr>
          <p:spPr bwMode="auto">
            <a:xfrm>
              <a:off x="2653" y="125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258140" name="Text Box 92" descr="斜纹布"/>
          <p:cNvSpPr txBox="1">
            <a:spLocks noChangeArrowheads="1"/>
          </p:cNvSpPr>
          <p:nvPr/>
        </p:nvSpPr>
        <p:spPr bwMode="auto">
          <a:xfrm>
            <a:off x="511176" y="910706"/>
            <a:ext cx="923925" cy="52322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例</a:t>
            </a: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8</a:t>
            </a:r>
            <a:endParaRPr kumimoji="1" lang="en-US" altLang="zh-CN" sz="28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58141" name="Text Box 93"/>
          <p:cNvSpPr txBox="1">
            <a:spLocks noChangeArrowheads="1"/>
          </p:cNvSpPr>
          <p:nvPr/>
        </p:nvSpPr>
        <p:spPr bwMode="auto">
          <a:xfrm>
            <a:off x="1547813" y="921818"/>
            <a:ext cx="2952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求输出电压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endParaRPr kumimoji="1" lang="en-US" altLang="zh-CN" sz="2800" b="1" i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0" y="8623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kumimoji="1"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1.7 </a:t>
            </a: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基尔霍夫定律 </a:t>
            </a: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0" name="Line 74"/>
          <p:cNvSpPr>
            <a:spLocks noChangeShapeType="1"/>
          </p:cNvSpPr>
          <p:nvPr/>
        </p:nvSpPr>
        <p:spPr bwMode="auto">
          <a:xfrm flipH="1">
            <a:off x="2760664" y="2233093"/>
            <a:ext cx="9524" cy="711186"/>
          </a:xfrm>
          <a:prstGeom prst="line">
            <a:avLst/>
          </a:prstGeom>
          <a:noFill/>
          <a:ln w="28575" cap="sq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Text Box 71" descr="斜纹布"/>
          <p:cNvSpPr txBox="1">
            <a:spLocks noChangeArrowheads="1"/>
          </p:cNvSpPr>
          <p:nvPr/>
        </p:nvSpPr>
        <p:spPr bwMode="auto">
          <a:xfrm flipV="1">
            <a:off x="2177256" y="1945237"/>
            <a:ext cx="503238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400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42" name="Text Box 72" descr="斜纹布"/>
          <p:cNvSpPr txBox="1">
            <a:spLocks noChangeArrowheads="1"/>
          </p:cNvSpPr>
          <p:nvPr/>
        </p:nvSpPr>
        <p:spPr bwMode="auto">
          <a:xfrm>
            <a:off x="2265362" y="2873923"/>
            <a:ext cx="360363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4" name="Oval 60" descr="斜纹布"/>
          <p:cNvSpPr>
            <a:spLocks noChangeArrowheads="1"/>
          </p:cNvSpPr>
          <p:nvPr/>
        </p:nvSpPr>
        <p:spPr bwMode="auto">
          <a:xfrm>
            <a:off x="4421735" y="1720331"/>
            <a:ext cx="144463" cy="142875"/>
          </a:xfrm>
          <a:prstGeom prst="ellipse">
            <a:avLst/>
          </a:prstGeom>
          <a:noFill/>
          <a:ln w="28575" cap="sq" algn="ctr">
            <a:solidFill>
              <a:srgbClr val="FFCC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5" name="Oval 60" descr="斜纹布"/>
          <p:cNvSpPr>
            <a:spLocks noChangeArrowheads="1"/>
          </p:cNvSpPr>
          <p:nvPr/>
        </p:nvSpPr>
        <p:spPr bwMode="auto">
          <a:xfrm>
            <a:off x="4412456" y="3371330"/>
            <a:ext cx="144463" cy="142875"/>
          </a:xfrm>
          <a:prstGeom prst="ellipse">
            <a:avLst/>
          </a:prstGeom>
          <a:noFill/>
          <a:ln w="28575" cap="sq" algn="ctr">
            <a:solidFill>
              <a:srgbClr val="FFCC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3" name="Text Box 79" descr="斜纹布"/>
          <p:cNvSpPr txBox="1">
            <a:spLocks noChangeArrowheads="1"/>
          </p:cNvSpPr>
          <p:nvPr/>
        </p:nvSpPr>
        <p:spPr bwMode="auto">
          <a:xfrm>
            <a:off x="5001664" y="1720331"/>
            <a:ext cx="900113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KCL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利用基尔霍夫定律求解电流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I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9990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1A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3471863"/>
            <a:ext cx="132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2A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4157663"/>
            <a:ext cx="9990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3A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4843463"/>
            <a:ext cx="14054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4A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5361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2219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9077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1"/>
          <a:srcRect t="17984"/>
          <a:stretch>
            <a:fillRect/>
          </a:stretch>
        </p:blipFill>
        <p:spPr>
          <a:xfrm>
            <a:off x="3477022" y="2735262"/>
            <a:ext cx="5390355" cy="2708039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1828799" y="5529263"/>
            <a:ext cx="16594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无法求解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14425" y="55935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Text Box 71" descr="斜纹布"/>
          <p:cNvSpPr txBox="1">
            <a:spLocks noChangeArrowheads="1"/>
          </p:cNvSpPr>
          <p:nvPr/>
        </p:nvSpPr>
        <p:spPr bwMode="auto">
          <a:xfrm flipV="1">
            <a:off x="5460603" y="3274219"/>
            <a:ext cx="503238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4" name="Text Box 72" descr="斜纹布"/>
          <p:cNvSpPr txBox="1">
            <a:spLocks noChangeArrowheads="1"/>
          </p:cNvSpPr>
          <p:nvPr/>
        </p:nvSpPr>
        <p:spPr bwMode="auto">
          <a:xfrm>
            <a:off x="5616707" y="4707614"/>
            <a:ext cx="360363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400" b="1" dirty="0">
              <a:solidFill>
                <a:srgbClr val="FF000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5" name="Text Box 71" descr="斜纹布"/>
          <p:cNvSpPr txBox="1">
            <a:spLocks noChangeArrowheads="1"/>
          </p:cNvSpPr>
          <p:nvPr/>
        </p:nvSpPr>
        <p:spPr bwMode="auto">
          <a:xfrm flipV="1">
            <a:off x="5977070" y="2795905"/>
            <a:ext cx="503238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+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6" name="Text Box 72" descr="斜纹布"/>
          <p:cNvSpPr txBox="1">
            <a:spLocks noChangeArrowheads="1"/>
          </p:cNvSpPr>
          <p:nvPr/>
        </p:nvSpPr>
        <p:spPr bwMode="auto">
          <a:xfrm>
            <a:off x="7055245" y="2795905"/>
            <a:ext cx="360363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endParaRPr kumimoji="1" lang="en-US" altLang="zh-CN" sz="2400" b="1" dirty="0">
              <a:solidFill>
                <a:srgbClr val="FF000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7" name="Arc 100"/>
          <p:cNvSpPr/>
          <p:nvPr/>
        </p:nvSpPr>
        <p:spPr bwMode="auto">
          <a:xfrm>
            <a:off x="6316134" y="3719594"/>
            <a:ext cx="935300" cy="782238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724"/>
                  <a:pt x="6697" y="3106"/>
                  <a:pt x="16268" y="668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" name="组合 17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Text Box 2"/>
          <p:cNvSpPr txBox="1">
            <a:spLocks noChangeArrowheads="1"/>
          </p:cNvSpPr>
          <p:nvPr/>
        </p:nvSpPr>
        <p:spPr bwMode="auto">
          <a:xfrm>
            <a:off x="680266" y="2090829"/>
            <a:ext cx="6321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 </a:t>
            </a:r>
            <a:r>
              <a:rPr kumimoji="1" lang="zh-CN" altLang="en-US" sz="36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电压、电流的参考方向</a:t>
            </a:r>
            <a:endParaRPr kumimoji="1"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7907" name="Text Box 3"/>
          <p:cNvSpPr txBox="1">
            <a:spLocks noChangeArrowheads="1"/>
          </p:cNvSpPr>
          <p:nvPr/>
        </p:nvSpPr>
        <p:spPr bwMode="auto">
          <a:xfrm>
            <a:off x="680266" y="4756241"/>
            <a:ext cx="41322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4. </a:t>
            </a:r>
            <a:r>
              <a:rPr kumimoji="1"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基尔霍夫定律</a:t>
            </a:r>
            <a:endParaRPr kumimoji="1"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7908" name="Rectangle 4"/>
          <p:cNvSpPr>
            <a:spLocks noChangeArrowheads="1"/>
          </p:cNvSpPr>
          <p:nvPr/>
        </p:nvSpPr>
        <p:spPr bwMode="auto">
          <a:xfrm>
            <a:off x="754879" y="860516"/>
            <a:ext cx="2125662" cy="641350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l"/>
            </a:pPr>
            <a:r>
              <a:rPr kumimoji="1" lang="en-US" altLang="zh-CN" sz="36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Monotype Sorts"/>
              </a:rPr>
              <a:t> </a:t>
            </a:r>
            <a:r>
              <a:rPr kumimoji="1" lang="zh-CN" altLang="en-US" sz="3600" b="1" dirty="0">
                <a:latin typeface="楷体_GB2312" pitchFamily="49" charset="-122"/>
                <a:ea typeface="楷体_GB2312" pitchFamily="49" charset="-122"/>
              </a:rPr>
              <a:t>重点</a:t>
            </a:r>
            <a:r>
              <a:rPr kumimoji="1" lang="zh-CN" altLang="en-US" sz="36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7910" name="Text Box 6"/>
          <p:cNvSpPr txBox="1">
            <a:spLocks noChangeArrowheads="1"/>
          </p:cNvSpPr>
          <p:nvPr/>
        </p:nvSpPr>
        <p:spPr bwMode="auto">
          <a:xfrm>
            <a:off x="680266" y="3867241"/>
            <a:ext cx="72024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3. </a:t>
            </a:r>
            <a:r>
              <a:rPr kumimoji="1" lang="zh-CN" altLang="en-US" sz="36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电阻元件和电源元件的特性</a:t>
            </a:r>
            <a:endParaRPr kumimoji="1"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80266" y="2979829"/>
            <a:ext cx="6321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2. </a:t>
            </a:r>
            <a:r>
              <a:rPr kumimoji="1" lang="zh-CN" altLang="en-US" sz="36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电路模型与理想基本元件</a:t>
            </a:r>
            <a:endParaRPr kumimoji="1"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84213" y="1268413"/>
            <a:ext cx="7920037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作业：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教材第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章习题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29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章习题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http://www.sdu.edu.cn/images/nybanner/2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95" y="4814891"/>
            <a:ext cx="9152695" cy="20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265470" y="1707248"/>
            <a:ext cx="386684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9600" dirty="0">
                <a:latin typeface="华文琥珀" panose="02010800040101010101" pitchFamily="2" charset="-122"/>
                <a:ea typeface="华文琥珀" panose="02010800040101010101" pitchFamily="2" charset="-122"/>
              </a:rPr>
              <a:t>谢谢！</a:t>
            </a:r>
            <a:endParaRPr lang="zh-CN" altLang="en-US" sz="9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PROBLEMREMARKTITLE" val="ProblemRemarkBoardTitle"/>
</p:tagLst>
</file>

<file path=ppt/tags/tag100.xml><?xml version="1.0" encoding="utf-8"?>
<p:tagLst xmlns:p="http://schemas.openxmlformats.org/presentationml/2006/main">
  <p:tag name="PROBLEMREMARKTITLE" val="ProblemRemarkBoardTitle"/>
</p:tagLst>
</file>

<file path=ppt/tags/tag101.xml><?xml version="1.0" encoding="utf-8"?>
<p:tagLst xmlns:p="http://schemas.openxmlformats.org/presentationml/2006/main">
  <p:tag name="PROBLEMREMARKTITLE" val="ProblemRemarkBoardTitle"/>
</p:tagLst>
</file>

<file path=ppt/tags/tag102.xml><?xml version="1.0" encoding="utf-8"?>
<p:tagLst xmlns:p="http://schemas.openxmlformats.org/presentationml/2006/main">
  <p:tag name="PROBLEMREMARKTITLE" val="ProblemRemarkBoardTitle"/>
</p:tagLst>
</file>

<file path=ppt/tags/tag103.xml><?xml version="1.0" encoding="utf-8"?>
<p:tagLst xmlns:p="http://schemas.openxmlformats.org/presentationml/2006/main">
  <p:tag name="PROBLEMREMARKTITLE" val="ProblemRemarkBoardTitle"/>
</p:tagLst>
</file>

<file path=ppt/tags/tag104.xml><?xml version="1.0" encoding="utf-8"?>
<p:tagLst xmlns:p="http://schemas.openxmlformats.org/presentationml/2006/main">
  <p:tag name="PROBLEMREMARKTITLE" val="ProblemRemarkBoardTitle"/>
</p:tagLst>
</file>

<file path=ppt/tags/tag105.xml><?xml version="1.0" encoding="utf-8"?>
<p:tagLst xmlns:p="http://schemas.openxmlformats.org/presentationml/2006/main">
  <p:tag name="RAINPROBLEMTYPE" val="ProblemTypeMarker"/>
</p:tagLst>
</file>

<file path=ppt/tags/tag106.xml><?xml version="1.0" encoding="utf-8"?>
<p:tagLst xmlns:p="http://schemas.openxmlformats.org/presentationml/2006/main">
  <p:tag name="RAINPROBLEMTYPE" val="ProblemTypeMarker"/>
</p:tagLst>
</file>

<file path=ppt/tags/tag107.xml><?xml version="1.0" encoding="utf-8"?>
<p:tagLst xmlns:p="http://schemas.openxmlformats.org/presentationml/2006/main">
  <p:tag name="RAINPROBLEMTYPE" val="ProblemTypeMarker"/>
</p:tagLst>
</file>

<file path=ppt/tags/tag108.xml><?xml version="1.0" encoding="utf-8"?>
<p:tagLst xmlns:p="http://schemas.openxmlformats.org/presentationml/2006/main">
  <p:tag name="RAINPROBLEMTYPE" val="ProblemTypeMarker"/>
</p:tagLst>
</file>

<file path=ppt/tags/tag109.xml><?xml version="1.0" encoding="utf-8"?>
<p:tagLst xmlns:p="http://schemas.openxmlformats.org/presentationml/2006/main">
  <p:tag name="RAINPROBLEMTYPE" val="ProblemTypeMarker"/>
</p:tagLst>
</file>

<file path=ppt/tags/tag11.xml><?xml version="1.0" encoding="utf-8"?>
<p:tagLst xmlns:p="http://schemas.openxmlformats.org/presentationml/2006/main">
  <p:tag name="PROBLEMREMARKTITLE" val="ProblemRemarkBoardTitle"/>
</p:tagLst>
</file>

<file path=ppt/tags/tag110.xml><?xml version="1.0" encoding="utf-8"?>
<p:tagLst xmlns:p="http://schemas.openxmlformats.org/presentationml/2006/main">
  <p:tag name="RAINPROBLEM" val="ProblemSetting"/>
  <p:tag name="RAINPROBLEMTYPE" val="MultipleChoice"/>
</p:tagLst>
</file>

<file path=ppt/tags/tag111.xml><?xml version="1.0" encoding="utf-8"?>
<p:tagLst xmlns:p="http://schemas.openxmlformats.org/presentationml/2006/main">
  <p:tag name="RAINPROBLEM" val="MultipleChoice"/>
  <p:tag name="PROBLEMHASREMARK" val="True"/>
  <p:tag name="PROBLEMSCORE" val="5.0"/>
</p:tagLst>
</file>

<file path=ppt/tags/tag112.xml><?xml version="1.0" encoding="utf-8"?>
<p:tagLst xmlns:p="http://schemas.openxmlformats.org/presentationml/2006/main">
  <p:tag name="RAINPROBLEM" val="ProblemBody"/>
</p:tagLst>
</file>

<file path=ppt/tags/tag113.xml><?xml version="1.0" encoding="utf-8"?>
<p:tagLst xmlns:p="http://schemas.openxmlformats.org/presentationml/2006/main">
  <p:tag name="RAINPROBLEM" val="ProblemItem"/>
</p:tagLst>
</file>

<file path=ppt/tags/tag114.xml><?xml version="1.0" encoding="utf-8"?>
<p:tagLst xmlns:p="http://schemas.openxmlformats.org/presentationml/2006/main">
  <p:tag name="RAINPROBLEM" val="ProblemItem"/>
</p:tagLst>
</file>

<file path=ppt/tags/tag115.xml><?xml version="1.0" encoding="utf-8"?>
<p:tagLst xmlns:p="http://schemas.openxmlformats.org/presentationml/2006/main">
  <p:tag name="RAINPROBLEM" val="ProblemItem"/>
</p:tagLst>
</file>

<file path=ppt/tags/tag116.xml><?xml version="1.0" encoding="utf-8"?>
<p:tagLst xmlns:p="http://schemas.openxmlformats.org/presentationml/2006/main">
  <p:tag name="RAINPROBLEM" val="ProblemItem"/>
</p:tagLst>
</file>

<file path=ppt/tags/tag117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1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1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p="http://schemas.openxmlformats.org/presentationml/2006/main">
  <p:tag name="PROBLEMREMARKTITLE" val="ProblemRemarkBoardTitle"/>
</p:tagLst>
</file>

<file path=ppt/tags/tag120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121.xml><?xml version="1.0" encoding="utf-8"?>
<p:tagLst xmlns:p="http://schemas.openxmlformats.org/presentationml/2006/main">
  <p:tag name="RAINPROBLEM" val="ProblemSubmit"/>
  <p:tag name="RAINPROBLEMTYPE" val="MultipleChoice"/>
</p:tagLst>
</file>

<file path=ppt/tags/tag122.xml><?xml version="1.0" encoding="utf-8"?>
<p:tagLst xmlns:p="http://schemas.openxmlformats.org/presentationml/2006/main">
  <p:tag name="RAINPROBLEM" val="ProblemItem"/>
</p:tagLst>
</file>

<file path=ppt/tags/tag12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24.xml><?xml version="1.0" encoding="utf-8"?>
<p:tagLst xmlns:p="http://schemas.openxmlformats.org/presentationml/2006/main">
  <p:tag name="RAINPROBLEMTYPE" val="ProblemTypeMarker"/>
</p:tagLst>
</file>

<file path=ppt/tags/tag125.xml><?xml version="1.0" encoding="utf-8"?>
<p:tagLst xmlns:p="http://schemas.openxmlformats.org/presentationml/2006/main">
  <p:tag name="RAINPROBLEMTYPE" val="ProblemTypeMarker"/>
</p:tagLst>
</file>

<file path=ppt/tags/tag126.xml><?xml version="1.0" encoding="utf-8"?>
<p:tagLst xmlns:p="http://schemas.openxmlformats.org/presentationml/2006/main">
  <p:tag name="RAINPROBLEMTYPE" val="ProblemTypeMarker"/>
</p:tagLst>
</file>

<file path=ppt/tags/tag127.xml><?xml version="1.0" encoding="utf-8"?>
<p:tagLst xmlns:p="http://schemas.openxmlformats.org/presentationml/2006/main">
  <p:tag name="RAINPROBLEMTYPE" val="ProblemTypeMarker"/>
</p:tagLst>
</file>

<file path=ppt/tags/tag128.xml><?xml version="1.0" encoding="utf-8"?>
<p:tagLst xmlns:p="http://schemas.openxmlformats.org/presentationml/2006/main">
  <p:tag name="RAINPROBLEMTYPE" val="ProblemTypeMarker"/>
</p:tagLst>
</file>

<file path=ppt/tags/tag129.xml><?xml version="1.0" encoding="utf-8"?>
<p:tagLst xmlns:p="http://schemas.openxmlformats.org/presentationml/2006/main">
  <p:tag name="RAINPROBLEM" val="ProblemSetting"/>
  <p:tag name="RAINPROBLEMTYPE" val="MultipleChoice"/>
</p:tagLst>
</file>

<file path=ppt/tags/tag13.xml><?xml version="1.0" encoding="utf-8"?>
<p:tagLst xmlns:p="http://schemas.openxmlformats.org/presentationml/2006/main">
  <p:tag name="PROBLEMREMARKTITLE" val="ProblemRemarkBoardTitle"/>
</p:tagLst>
</file>

<file path=ppt/tags/tag130.xml><?xml version="1.0" encoding="utf-8"?>
<p:tagLst xmlns:p="http://schemas.openxmlformats.org/presentationml/2006/main">
  <p:tag name="RAINPROBLEM" val="MultipleChoice"/>
  <p:tag name="PROBLEMSCORE" val="10.0"/>
</p:tagLst>
</file>

<file path=ppt/tags/tag131.xml><?xml version="1.0" encoding="utf-8"?>
<p:tagLst xmlns:p="http://schemas.openxmlformats.org/presentationml/2006/main">
  <p:tag name="COMMONDATA" val="eyJoZGlkIjoiNzk2MmYwY2ZiNDdlNzJmNTFhM2ZjMDBlOWY1ZWFkYmIifQ=="/>
</p:tagLst>
</file>

<file path=ppt/tags/tag14.xml><?xml version="1.0" encoding="utf-8"?>
<p:tagLst xmlns:p="http://schemas.openxmlformats.org/presentationml/2006/main">
  <p:tag name="PROBLEMREMARKTITLE" val="ProblemRemarkBoardTitle"/>
</p:tagLst>
</file>

<file path=ppt/tags/tag15.xml><?xml version="1.0" encoding="utf-8"?>
<p:tagLst xmlns:p="http://schemas.openxmlformats.org/presentationml/2006/main">
  <p:tag name="PROBLEMREMARKTITLE" val="ProblemRemarkBoardTitle"/>
</p:tagLst>
</file>

<file path=ppt/tags/tag16.xml><?xml version="1.0" encoding="utf-8"?>
<p:tagLst xmlns:p="http://schemas.openxmlformats.org/presentationml/2006/main">
  <p:tag name="PROBLEMREMARKTITLE" val="ProblemRemarkBoardTitle"/>
</p:tagLst>
</file>

<file path=ppt/tags/tag17.xml><?xml version="1.0" encoding="utf-8"?>
<p:tagLst xmlns:p="http://schemas.openxmlformats.org/presentationml/2006/main">
  <p:tag name="RAINPROBLEMTYPE" val="ProblemTypeMarker"/>
</p:tagLst>
</file>

<file path=ppt/tags/tag18.xml><?xml version="1.0" encoding="utf-8"?>
<p:tagLst xmlns:p="http://schemas.openxmlformats.org/presentationml/2006/main">
  <p:tag name="RAINPROBLEMTYPE" val="ProblemTypeMarker"/>
</p:tagLst>
</file>

<file path=ppt/tags/tag19.xml><?xml version="1.0" encoding="utf-8"?>
<p:tagLst xmlns:p="http://schemas.openxmlformats.org/presentationml/2006/main">
  <p:tag name="RAINPROBLEMTYPE" val="ProblemTypeMarker"/>
</p:tagLst>
</file>

<file path=ppt/tags/tag2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0.xml><?xml version="1.0" encoding="utf-8"?>
<p:tagLst xmlns:p="http://schemas.openxmlformats.org/presentationml/2006/main">
  <p:tag name="RAINPROBLEMTYPE" val="ProblemTypeMarker"/>
</p:tagLst>
</file>

<file path=ppt/tags/tag21.xml><?xml version="1.0" encoding="utf-8"?>
<p:tagLst xmlns:p="http://schemas.openxmlformats.org/presentationml/2006/main">
  <p:tag name="RAINPROBLEMTYPE" val="ProblemTypeMarker"/>
</p:tagLst>
</file>

<file path=ppt/tags/tag22.xml><?xml version="1.0" encoding="utf-8"?>
<p:tagLst xmlns:p="http://schemas.openxmlformats.org/presentationml/2006/main">
  <p:tag name="RAINPROBLEM" val="ProblemSetting"/>
  <p:tag name="RAINPROBLEMTYPE" val="MultipleChoice"/>
</p:tagLst>
</file>

<file path=ppt/tags/tag23.xml><?xml version="1.0" encoding="utf-8"?>
<p:tagLst xmlns:p="http://schemas.openxmlformats.org/presentationml/2006/main">
  <p:tag name="RAINPROBLEM" val="MultipleChoice"/>
  <p:tag name="PROBLEMSCORE" val="5.0"/>
  <p:tag name="PROBLEMHASREMARK" val="True"/>
  <p:tag name="PROBLEMREMARK" val="A, B, D 实际电阻性元件"/>
</p:tagLst>
</file>

<file path=ppt/tags/tag24.xml><?xml version="1.0" encoding="utf-8"?>
<p:tagLst xmlns:p="http://schemas.openxmlformats.org/presentationml/2006/main">
  <p:tag name="RAINPROBLEM" val="ProblemBody"/>
</p:tagLst>
</file>

<file path=ppt/tags/tag25.xml><?xml version="1.0" encoding="utf-8"?>
<p:tagLst xmlns:p="http://schemas.openxmlformats.org/presentationml/2006/main">
  <p:tag name="RAINPROBLEM" val="ProblemItem"/>
</p:tagLst>
</file>

<file path=ppt/tags/tag26.xml><?xml version="1.0" encoding="utf-8"?>
<p:tagLst xmlns:p="http://schemas.openxmlformats.org/presentationml/2006/main">
  <p:tag name="RAINPROBLEM" val="ProblemItem"/>
</p:tagLst>
</file>

<file path=ppt/tags/tag27.xml><?xml version="1.0" encoding="utf-8"?>
<p:tagLst xmlns:p="http://schemas.openxmlformats.org/presentationml/2006/main">
  <p:tag name="RAINPROBLEM" val="ProblemItem"/>
</p:tagLst>
</file>

<file path=ppt/tags/tag28.xml><?xml version="1.0" encoding="utf-8"?>
<p:tagLst xmlns:p="http://schemas.openxmlformats.org/presentationml/2006/main">
  <p:tag name="RAINPROBLEM" val="ProblemItem"/>
</p:tagLst>
</file>

<file path=ppt/tags/tag2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3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3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32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33.xml><?xml version="1.0" encoding="utf-8"?>
<p:tagLst xmlns:p="http://schemas.openxmlformats.org/presentationml/2006/main">
  <p:tag name="RAINPROBLEM" val="ProblemSubmit"/>
  <p:tag name="RAINPROBLEMTYPE" val="MultipleChoice"/>
</p:tagLst>
</file>

<file path=ppt/tags/tag34.xml><?xml version="1.0" encoding="utf-8"?>
<p:tagLst xmlns:p="http://schemas.openxmlformats.org/presentationml/2006/main">
  <p:tag name="PROBLEMREMARKTITLE" val="ProblemRemarkBoardTip"/>
</p:tagLst>
</file>

<file path=ppt/tags/tag35.xml><?xml version="1.0" encoding="utf-8"?>
<p:tagLst xmlns:p="http://schemas.openxmlformats.org/presentationml/2006/main">
  <p:tag name="RAINPROBLEM" val="ProblemRemark"/>
</p:tagLst>
</file>

<file path=ppt/tags/tag36.xml><?xml version="1.0" encoding="utf-8"?>
<p:tagLst xmlns:p="http://schemas.openxmlformats.org/presentationml/2006/main">
  <p:tag name="PROBLEMREMARKTITLE" val="ProblemRemarkBoardTitle"/>
</p:tagLst>
</file>

<file path=ppt/tags/tag37.xml><?xml version="1.0" encoding="utf-8"?>
<p:tagLst xmlns:p="http://schemas.openxmlformats.org/presentationml/2006/main">
  <p:tag name="PROBLEMREMARKTITLE" val="ProblemRemarkBoardTitle"/>
</p:tagLst>
</file>

<file path=ppt/tags/tag38.xml><?xml version="1.0" encoding="utf-8"?>
<p:tagLst xmlns:p="http://schemas.openxmlformats.org/presentationml/2006/main">
  <p:tag name="PROBLEMREMARKTITLE" val="ProblemRemarkBoardTitle"/>
</p:tagLst>
</file>

<file path=ppt/tags/tag39.xml><?xml version="1.0" encoding="utf-8"?>
<p:tagLst xmlns:p="http://schemas.openxmlformats.org/presentationml/2006/main">
  <p:tag name="PROBLEMREMARKTITLE" val="ProblemRemarkBoardTitle"/>
</p:tagLst>
</file>

<file path=ppt/tags/tag4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40.xml><?xml version="1.0" encoding="utf-8"?>
<p:tagLst xmlns:p="http://schemas.openxmlformats.org/presentationml/2006/main">
  <p:tag name="PROBLEMREMARKTITLE" val="ProblemRemarkBoardTitle"/>
</p:tagLst>
</file>

<file path=ppt/tags/tag41.xml><?xml version="1.0" encoding="utf-8"?>
<p:tagLst xmlns:p="http://schemas.openxmlformats.org/presentationml/2006/main">
  <p:tag name="PROBLEMREMARKTITLE" val="ProblemRemarkBoardTitle"/>
</p:tagLst>
</file>

<file path=ppt/tags/tag42.xml><?xml version="1.0" encoding="utf-8"?>
<p:tagLst xmlns:p="http://schemas.openxmlformats.org/presentationml/2006/main">
  <p:tag name="PROBLEMREMARKTITLE" val="ProblemRemarkBoardTitle"/>
</p:tagLst>
</file>

<file path=ppt/tags/tag43.xml><?xml version="1.0" encoding="utf-8"?>
<p:tagLst xmlns:p="http://schemas.openxmlformats.org/presentationml/2006/main">
  <p:tag name="PROBLEMREMARKTITLE" val="ProblemRemarkBoardTip"/>
</p:tagLst>
</file>

<file path=ppt/tags/tag44.xml><?xml version="1.0" encoding="utf-8"?>
<p:tagLst xmlns:p="http://schemas.openxmlformats.org/presentationml/2006/main">
  <p:tag name="RAINPROBLEM" val="ProblemRemark"/>
</p:tagLst>
</file>

<file path=ppt/tags/tag45.xml><?xml version="1.0" encoding="utf-8"?>
<p:tagLst xmlns:p="http://schemas.openxmlformats.org/presentationml/2006/main">
  <p:tag name="RAINPROBLEM" val="ProblemRemarkBoard"/>
</p:tagLst>
</file>

<file path=ppt/tags/tag46.xml><?xml version="1.0" encoding="utf-8"?>
<p:tagLst xmlns:p="http://schemas.openxmlformats.org/presentationml/2006/main">
  <p:tag name="PROBLEMREMARKTITLE" val="ProblemRemarkBoardTip"/>
</p:tagLst>
</file>

<file path=ppt/tags/tag47.xml><?xml version="1.0" encoding="utf-8"?>
<p:tagLst xmlns:p="http://schemas.openxmlformats.org/presentationml/2006/main">
  <p:tag name="RAINPROBLEM" val="ProblemRemark"/>
</p:tagLst>
</file>

<file path=ppt/tags/tag48.xml><?xml version="1.0" encoding="utf-8"?>
<p:tagLst xmlns:p="http://schemas.openxmlformats.org/presentationml/2006/main">
  <p:tag name="RAINPROBLEM" val="ProblemRemarkBoard"/>
</p:tagLst>
</file>

<file path=ppt/tags/tag49.xml><?xml version="1.0" encoding="utf-8"?>
<p:tagLst xmlns:p="http://schemas.openxmlformats.org/presentationml/2006/main">
  <p:tag name="PROBLEMREMARKTITLE" val="ProblemRemarkBoardTitle"/>
</p:tagLst>
</file>

<file path=ppt/tags/tag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50.xml><?xml version="1.0" encoding="utf-8"?>
<p:tagLst xmlns:p="http://schemas.openxmlformats.org/presentationml/2006/main">
  <p:tag name="PROBLEMREMARKTITLE" val="ProblemRemarkBoardTitle"/>
</p:tagLst>
</file>

<file path=ppt/tags/tag51.xml><?xml version="1.0" encoding="utf-8"?>
<p:tagLst xmlns:p="http://schemas.openxmlformats.org/presentationml/2006/main">
  <p:tag name="PROBLEMREMARKTITLE" val="ProblemRemarkBoardTitle"/>
</p:tagLst>
</file>

<file path=ppt/tags/tag52.xml><?xml version="1.0" encoding="utf-8"?>
<p:tagLst xmlns:p="http://schemas.openxmlformats.org/presentationml/2006/main">
  <p:tag name="PROBLEMREMARKTITLE" val="ProblemRemarkBoardTip"/>
</p:tagLst>
</file>

<file path=ppt/tags/tag53.xml><?xml version="1.0" encoding="utf-8"?>
<p:tagLst xmlns:p="http://schemas.openxmlformats.org/presentationml/2006/main">
  <p:tag name="RAINPROBLEM" val="ProblemRemark"/>
</p:tagLst>
</file>

<file path=ppt/tags/tag54.xml><?xml version="1.0" encoding="utf-8"?>
<p:tagLst xmlns:p="http://schemas.openxmlformats.org/presentationml/2006/main">
  <p:tag name="RAINPROBLEMTYPE" val="ProblemTypeMarker"/>
</p:tagLst>
</file>

<file path=ppt/tags/tag55.xml><?xml version="1.0" encoding="utf-8"?>
<p:tagLst xmlns:p="http://schemas.openxmlformats.org/presentationml/2006/main">
  <p:tag name="RAINPROBLEMTYPE" val="ProblemTypeMarker"/>
</p:tagLst>
</file>

<file path=ppt/tags/tag56.xml><?xml version="1.0" encoding="utf-8"?>
<p:tagLst xmlns:p="http://schemas.openxmlformats.org/presentationml/2006/main">
  <p:tag name="RAINPROBLEMTYPE" val="ProblemTypeMarker"/>
</p:tagLst>
</file>

<file path=ppt/tags/tag57.xml><?xml version="1.0" encoding="utf-8"?>
<p:tagLst xmlns:p="http://schemas.openxmlformats.org/presentationml/2006/main">
  <p:tag name="RAINPROBLEMTYPE" val="ProblemTypeMarker"/>
</p:tagLst>
</file>

<file path=ppt/tags/tag58.xml><?xml version="1.0" encoding="utf-8"?>
<p:tagLst xmlns:p="http://schemas.openxmlformats.org/presentationml/2006/main">
  <p:tag name="RAINPROBLEMTYPE" val="ProblemTypeMarker"/>
</p:tagLst>
</file>

<file path=ppt/tags/tag59.xml><?xml version="1.0" encoding="utf-8"?>
<p:tagLst xmlns:p="http://schemas.openxmlformats.org/presentationml/2006/main">
  <p:tag name="RAINPROBLEM" val="ProblemSetting"/>
  <p:tag name="RAINPROBLEMTYPE" val="MultipleChoice"/>
</p:tagLst>
</file>

<file path=ppt/tags/tag6.xml><?xml version="1.0" encoding="utf-8"?>
<p:tagLst xmlns:p="http://schemas.openxmlformats.org/presentationml/2006/main">
  <p:tag name="RAINPROBLEM" val="ProblemSubmit"/>
  <p:tag name="RAINPROBLEMTYPE" val="MultipleChoice"/>
</p:tagLst>
</file>

<file path=ppt/tags/tag60.xml><?xml version="1.0" encoding="utf-8"?>
<p:tagLst xmlns:p="http://schemas.openxmlformats.org/presentationml/2006/main">
  <p:tag name="RAINPROBLEM" val="MultipleChoice"/>
  <p:tag name="PROBLEMREMARK" val="D"/>
  <p:tag name="PROBLEMHASREMARK" val="True"/>
  <p:tag name="PROBLEMSCORE" val="5.0"/>
</p:tagLst>
</file>

<file path=ppt/tags/tag61.xml><?xml version="1.0" encoding="utf-8"?>
<p:tagLst xmlns:p="http://schemas.openxmlformats.org/presentationml/2006/main">
  <p:tag name="RAINPROBLEM" val="ProblemBody"/>
</p:tagLst>
</file>

<file path=ppt/tags/tag62.xml><?xml version="1.0" encoding="utf-8"?>
<p:tagLst xmlns:p="http://schemas.openxmlformats.org/presentationml/2006/main">
  <p:tag name="RAINPROBLEM" val="ProblemItem"/>
</p:tagLst>
</file>

<file path=ppt/tags/tag63.xml><?xml version="1.0" encoding="utf-8"?>
<p:tagLst xmlns:p="http://schemas.openxmlformats.org/presentationml/2006/main">
  <p:tag name="RAINPROBLEM" val="ProblemItem"/>
</p:tagLst>
</file>

<file path=ppt/tags/tag64.xml><?xml version="1.0" encoding="utf-8"?>
<p:tagLst xmlns:p="http://schemas.openxmlformats.org/presentationml/2006/main">
  <p:tag name="RAINPROBLEM" val="ProblemItem"/>
</p:tagLst>
</file>

<file path=ppt/tags/tag6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6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68.xml><?xml version="1.0" encoding="utf-8"?>
<p:tagLst xmlns:p="http://schemas.openxmlformats.org/presentationml/2006/main">
  <p:tag name="RAINPROBLEM" val="ProblemSubmit"/>
  <p:tag name="RAINPROBLEMTYPE" val="MultipleChoice"/>
</p:tagLst>
</file>

<file path=ppt/tags/tag69.xml><?xml version="1.0" encoding="utf-8"?>
<p:tagLst xmlns:p="http://schemas.openxmlformats.org/presentationml/2006/main">
  <p:tag name="RAINPROBLEM" val="ProblemRemarkBoard"/>
</p:tagLst>
</file>

<file path=ppt/tags/tag7.xml><?xml version="1.0" encoding="utf-8"?>
<p:tagLst xmlns:p="http://schemas.openxmlformats.org/presentationml/2006/main">
  <p:tag name="RAINPROBLEM" val="ProblemRemarkBoard"/>
</p:tagLst>
</file>

<file path=ppt/tags/tag70.xml><?xml version="1.0" encoding="utf-8"?>
<p:tagLst xmlns:p="http://schemas.openxmlformats.org/presentationml/2006/main">
  <p:tag name="PROBLEMREMARKTITLE" val="ProblemRemarkBoardTip"/>
</p:tagLst>
</file>

<file path=ppt/tags/tag71.xml><?xml version="1.0" encoding="utf-8"?>
<p:tagLst xmlns:p="http://schemas.openxmlformats.org/presentationml/2006/main">
  <p:tag name="RAINPROBLEM" val="ProblemRemark"/>
</p:tagLst>
</file>

<file path=ppt/tags/tag72.xml><?xml version="1.0" encoding="utf-8"?>
<p:tagLst xmlns:p="http://schemas.openxmlformats.org/presentationml/2006/main">
  <p:tag name="PROBLEMREMARKTITLE" val="ProblemRemarkBoardTitle"/>
</p:tagLst>
</file>

<file path=ppt/tags/tag73.xml><?xml version="1.0" encoding="utf-8"?>
<p:tagLst xmlns:p="http://schemas.openxmlformats.org/presentationml/2006/main">
  <p:tag name="PROBLEMREMARKTITLE" val="ProblemRemarkBoardTitle"/>
</p:tagLst>
</file>

<file path=ppt/tags/tag74.xml><?xml version="1.0" encoding="utf-8"?>
<p:tagLst xmlns:p="http://schemas.openxmlformats.org/presentationml/2006/main">
  <p:tag name="PROBLEMREMARKTITLE" val="ProblemRemarkBoardTitle"/>
</p:tagLst>
</file>

<file path=ppt/tags/tag75.xml><?xml version="1.0" encoding="utf-8"?>
<p:tagLst xmlns:p="http://schemas.openxmlformats.org/presentationml/2006/main">
  <p:tag name="PROBLEMREMARKTITLE" val="ProblemRemarkBoardTitle"/>
</p:tagLst>
</file>

<file path=ppt/tags/tag76.xml><?xml version="1.0" encoding="utf-8"?>
<p:tagLst xmlns:p="http://schemas.openxmlformats.org/presentationml/2006/main">
  <p:tag name="PROBLEMREMARKTITLE" val="ProblemRemarkBoardTitle"/>
</p:tagLst>
</file>

<file path=ppt/tags/tag77.xml><?xml version="1.0" encoding="utf-8"?>
<p:tagLst xmlns:p="http://schemas.openxmlformats.org/presentationml/2006/main">
  <p:tag name="PROBLEMREMARKTITLE" val="ProblemRemarkBoardTitle"/>
</p:tagLst>
</file>

<file path=ppt/tags/tag78.xml><?xml version="1.0" encoding="utf-8"?>
<p:tagLst xmlns:p="http://schemas.openxmlformats.org/presentationml/2006/main">
  <p:tag name="PROBLEMREMARKTITLE" val="ProblemRemarkBoardTitle"/>
</p:tagLst>
</file>

<file path=ppt/tags/tag79.xml><?xml version="1.0" encoding="utf-8"?>
<p:tagLst xmlns:p="http://schemas.openxmlformats.org/presentationml/2006/main">
  <p:tag name="RAINPROBLEMTYPE" val="ProblemTypeMarker"/>
</p:tagLst>
</file>

<file path=ppt/tags/tag8.xml><?xml version="1.0" encoding="utf-8"?>
<p:tagLst xmlns:p="http://schemas.openxmlformats.org/presentationml/2006/main">
  <p:tag name="PROBLEMREMARKTITLE" val="ProblemRemarkBoardTip"/>
</p:tagLst>
</file>

<file path=ppt/tags/tag80.xml><?xml version="1.0" encoding="utf-8"?>
<p:tagLst xmlns:p="http://schemas.openxmlformats.org/presentationml/2006/main">
  <p:tag name="RAINPROBLEMTYPE" val="ProblemTypeMarker"/>
</p:tagLst>
</file>

<file path=ppt/tags/tag81.xml><?xml version="1.0" encoding="utf-8"?>
<p:tagLst xmlns:p="http://schemas.openxmlformats.org/presentationml/2006/main">
  <p:tag name="RAINPROBLEMTYPE" val="ProblemTypeMarker"/>
</p:tagLst>
</file>

<file path=ppt/tags/tag82.xml><?xml version="1.0" encoding="utf-8"?>
<p:tagLst xmlns:p="http://schemas.openxmlformats.org/presentationml/2006/main">
  <p:tag name="RAINPROBLEMTYPE" val="ProblemTypeMarker"/>
</p:tagLst>
</file>

<file path=ppt/tags/tag83.xml><?xml version="1.0" encoding="utf-8"?>
<p:tagLst xmlns:p="http://schemas.openxmlformats.org/presentationml/2006/main">
  <p:tag name="RAINPROBLEMTYPE" val="ProblemTypeMarker"/>
</p:tagLst>
</file>

<file path=ppt/tags/tag84.xml><?xml version="1.0" encoding="utf-8"?>
<p:tagLst xmlns:p="http://schemas.openxmlformats.org/presentationml/2006/main">
  <p:tag name="RAINPROBLEM" val="ProblemSetting"/>
  <p:tag name="RAINPROBLEMTYPE" val="MultipleChoice"/>
</p:tagLst>
</file>

<file path=ppt/tags/tag85.xml><?xml version="1.0" encoding="utf-8"?>
<p:tagLst xmlns:p="http://schemas.openxmlformats.org/presentationml/2006/main">
  <p:tag name="ANONYMOUSPOLLING" val="False"/>
  <p:tag name="RAINPROBLEMTYPE" val="MultipleChoice"/>
  <p:tag name="RAINPROBLEM" val="MultipleChoice"/>
  <p:tag name="PROBLEMSCORE" val="5.0"/>
  <p:tag name="PROBLEMHASREMARK" val="True"/>
  <p:tag name="PROBLEMREMARK" val="与参考方向设置有关"/>
</p:tagLst>
</file>

<file path=ppt/tags/tag86.xml><?xml version="1.0" encoding="utf-8"?>
<p:tagLst xmlns:p="http://schemas.openxmlformats.org/presentationml/2006/main">
  <p:tag name="RAINPROBLEM" val="ProblemBody"/>
</p:tagLst>
</file>

<file path=ppt/tags/tag87.xml><?xml version="1.0" encoding="utf-8"?>
<p:tagLst xmlns:p="http://schemas.openxmlformats.org/presentationml/2006/main">
  <p:tag name="RAINPROBLEM" val="ProblemItem"/>
</p:tagLst>
</file>

<file path=ppt/tags/tag88.xml><?xml version="1.0" encoding="utf-8"?>
<p:tagLst xmlns:p="http://schemas.openxmlformats.org/presentationml/2006/main">
  <p:tag name="RAINPROBLEM" val="ProblemItem"/>
</p:tagLst>
</file>

<file path=ppt/tags/tag89.xml><?xml version="1.0" encoding="utf-8"?>
<p:tagLst xmlns:p="http://schemas.openxmlformats.org/presentationml/2006/main">
  <p:tag name="RAINPROBLEM" val="ProblemItem"/>
</p:tagLst>
</file>

<file path=ppt/tags/tag9.xml><?xml version="1.0" encoding="utf-8"?>
<p:tagLst xmlns:p="http://schemas.openxmlformats.org/presentationml/2006/main">
  <p:tag name="RAINPROBLEM" val="ProblemRemark"/>
</p:tagLst>
</file>

<file path=ppt/tags/tag90.xml><?xml version="1.0" encoding="utf-8"?>
<p:tagLst xmlns:p="http://schemas.openxmlformats.org/presentationml/2006/main">
  <p:tag name="RAINPROBLEM" val="ProblemItem"/>
</p:tagLst>
</file>

<file path=ppt/tags/tag91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92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p="http://schemas.openxmlformats.org/presentationml/2006/main">
  <p:tag name="RAINPROBLEM" val="ProblemSubmit"/>
  <p:tag name="RAINPROBLEMTYPE" val="MultipleChoice"/>
</p:tagLst>
</file>

<file path=ppt/tags/tag96.xml><?xml version="1.0" encoding="utf-8"?>
<p:tagLst xmlns:p="http://schemas.openxmlformats.org/presentationml/2006/main">
  <p:tag name="RAINPROBLEM" val="ProblemRemarkBoard"/>
</p:tagLst>
</file>

<file path=ppt/tags/tag97.xml><?xml version="1.0" encoding="utf-8"?>
<p:tagLst xmlns:p="http://schemas.openxmlformats.org/presentationml/2006/main">
  <p:tag name="PROBLEMREMARKTITLE" val="ProblemRemarkBoardTip"/>
</p:tagLst>
</file>

<file path=ppt/tags/tag98.xml><?xml version="1.0" encoding="utf-8"?>
<p:tagLst xmlns:p="http://schemas.openxmlformats.org/presentationml/2006/main">
  <p:tag name="PROBLEMREMARKTITLE" val="ProblemRemarkBoardTitle"/>
</p:tagLst>
</file>

<file path=ppt/tags/tag99.xml><?xml version="1.0" encoding="utf-8"?>
<p:tagLst xmlns:p="http://schemas.openxmlformats.org/presentationml/2006/main">
  <p:tag name="PROBLEMREMARKTITLE" val="ProblemRemarkBoardTitle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第一章</Template>
  <TotalTime>0</TotalTime>
  <Words>9888</Words>
  <Application>WPS 演示</Application>
  <PresentationFormat>全屏显示(4:3)</PresentationFormat>
  <Paragraphs>2184</Paragraphs>
  <Slides>94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106</vt:i4>
      </vt:variant>
      <vt:variant>
        <vt:lpstr>幻灯片标题</vt:lpstr>
      </vt:variant>
      <vt:variant>
        <vt:i4>94</vt:i4>
      </vt:variant>
    </vt:vector>
  </HeadingPairs>
  <TitlesOfParts>
    <vt:vector size="230" baseType="lpstr">
      <vt:lpstr>Arial</vt:lpstr>
      <vt:lpstr>宋体</vt:lpstr>
      <vt:lpstr>Wingdings</vt:lpstr>
      <vt:lpstr>Garamond</vt:lpstr>
      <vt:lpstr>楷体</vt:lpstr>
      <vt:lpstr>Calibri</vt:lpstr>
      <vt:lpstr>楷体_GB2312</vt:lpstr>
      <vt:lpstr>新宋体</vt:lpstr>
      <vt:lpstr>华文楷体</vt:lpstr>
      <vt:lpstr>Verdana</vt:lpstr>
      <vt:lpstr>Times New Roman</vt:lpstr>
      <vt:lpstr>微软雅黑</vt:lpstr>
      <vt:lpstr>Arial Unicode MS</vt:lpstr>
      <vt:lpstr>等线</vt:lpstr>
      <vt:lpstr>Symbol</vt:lpstr>
      <vt:lpstr>华文行楷</vt:lpstr>
      <vt:lpstr>华文中宋</vt:lpstr>
      <vt:lpstr>Cambria Math</vt:lpstr>
      <vt:lpstr>仿宋_GB2312</vt:lpstr>
      <vt:lpstr>Monotype Sorts</vt:lpstr>
      <vt:lpstr>CommonBullets</vt:lpstr>
      <vt:lpstr>Wingdings 2</vt:lpstr>
      <vt:lpstr>仿宋</vt:lpstr>
      <vt:lpstr>隶书</vt:lpstr>
      <vt:lpstr>黑体</vt:lpstr>
      <vt:lpstr>华文琥珀</vt:lpstr>
      <vt:lpstr>Calibri Light</vt:lpstr>
      <vt:lpstr>等线 Light</vt:lpstr>
      <vt:lpstr>Wingdings</vt:lpstr>
      <vt:lpstr>Office 主题​​</vt:lpstr>
      <vt:lpstr>Visio.Drawing.4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Visio.Drawing.4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Photoshop.Image.5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Chao</dc:creator>
  <cp:lastModifiedBy>WPS_1658303229</cp:lastModifiedBy>
  <cp:revision>294</cp:revision>
  <dcterms:created xsi:type="dcterms:W3CDTF">2020-02-12T13:36:00Z</dcterms:created>
  <dcterms:modified xsi:type="dcterms:W3CDTF">2022-11-22T07:38:57Z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74C09518464D45E79E0A8F7867694974</vt:lpwstr>
  </property>
  <property fmtid="{D5CDD505-2E9C-101B-9397-08002B2CF9AE}" pid="3" name="KSOProductBuildVer">
    <vt:lpwstr>2052-11.1.0.12651</vt:lpwstr>
  </property>
</Properties>
</file>